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5" r:id="rId1"/>
  </p:sldMasterIdLst>
  <p:sldIdLst>
    <p:sldId id="256" r:id="rId2"/>
    <p:sldId id="257" r:id="rId3"/>
    <p:sldId id="271" r:id="rId4"/>
    <p:sldId id="258" r:id="rId5"/>
    <p:sldId id="272" r:id="rId6"/>
    <p:sldId id="273" r:id="rId7"/>
    <p:sldId id="294" r:id="rId8"/>
    <p:sldId id="274" r:id="rId9"/>
    <p:sldId id="275" r:id="rId10"/>
    <p:sldId id="295" r:id="rId11"/>
    <p:sldId id="278" r:id="rId12"/>
    <p:sldId id="279" r:id="rId13"/>
    <p:sldId id="276" r:id="rId14"/>
    <p:sldId id="280" r:id="rId15"/>
    <p:sldId id="281" r:id="rId16"/>
    <p:sldId id="282" r:id="rId17"/>
    <p:sldId id="284" r:id="rId18"/>
    <p:sldId id="285" r:id="rId19"/>
    <p:sldId id="269" r:id="rId20"/>
    <p:sldId id="286" r:id="rId21"/>
    <p:sldId id="287" r:id="rId22"/>
    <p:sldId id="289" r:id="rId23"/>
    <p:sldId id="290" r:id="rId24"/>
    <p:sldId id="261" r:id="rId25"/>
    <p:sldId id="29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92" r:id="rId34"/>
    <p:sldId id="29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0000"/>
    <a:srgbClr val="7030A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92" d="100"/>
          <a:sy n="92" d="100"/>
        </p:scale>
        <p:origin x="6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FFED31-7B4A-344C-8376-7F582E21284D}" type="doc">
      <dgm:prSet loTypeId="urn:microsoft.com/office/officeart/2008/layout/HexagonCluster" loCatId="" qsTypeId="urn:microsoft.com/office/officeart/2005/8/quickstyle/simple4" qsCatId="simple" csTypeId="urn:microsoft.com/office/officeart/2005/8/colors/colorful3" csCatId="colorful" phldr="1"/>
      <dgm:spPr/>
    </dgm:pt>
    <dgm:pt modelId="{5A20478B-F794-0A47-9210-9794A0176052}">
      <dgm:prSet phldrT="[Text]"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心力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E9FFFF4D-A1A6-C748-A838-81F4DCE98E1D}" type="parTrans" cxnId="{17FF3389-5FFE-EC4D-85C9-58705DF78E48}">
      <dgm:prSet/>
      <dgm:spPr/>
      <dgm:t>
        <a:bodyPr/>
        <a:lstStyle/>
        <a:p>
          <a:endParaRPr lang="en-US"/>
        </a:p>
      </dgm:t>
    </dgm:pt>
    <dgm:pt modelId="{E5FAE661-874B-C347-B5E9-88D632272A6C}" type="sibTrans" cxnId="{17FF3389-5FFE-EC4D-85C9-58705DF78E48}">
      <dgm:prSet/>
      <dgm:spPr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1AE5A429-6F2A-3C4B-9A97-487FF838E888}">
      <dgm:prSet phldrT="[Text]"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编程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BB773230-E08C-F94A-ABF8-9610AB8ECBD9}" type="parTrans" cxnId="{F4D1C2DC-53B9-3749-8C78-8182FD9E8546}">
      <dgm:prSet/>
      <dgm:spPr/>
      <dgm:t>
        <a:bodyPr/>
        <a:lstStyle/>
        <a:p>
          <a:endParaRPr lang="en-US"/>
        </a:p>
      </dgm:t>
    </dgm:pt>
    <dgm:pt modelId="{095E8C83-7116-8B44-8C6A-47DBDEC8495B}" type="sibTrans" cxnId="{F4D1C2DC-53B9-3749-8C78-8182FD9E8546}">
      <dgm:prSet/>
      <dgm:spPr>
        <a:blipFill>
          <a:blip xmlns:r="http://schemas.openxmlformats.org/officeDocument/2006/relationships" r:embed="rId2"/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3C432006-3ED8-1241-8DC1-6FA763AE6C6C}">
      <dgm:prSet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数学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619C1E26-633E-5E4F-9AE1-D1D12AE5F97D}" type="parTrans" cxnId="{30C5DB6D-D1C0-D84E-9AF6-04EE677EE3ED}">
      <dgm:prSet/>
      <dgm:spPr/>
      <dgm:t>
        <a:bodyPr/>
        <a:lstStyle/>
        <a:p>
          <a:endParaRPr lang="en-US"/>
        </a:p>
      </dgm:t>
    </dgm:pt>
    <dgm:pt modelId="{CA6C1B04-BB6B-A647-BE42-FDBC6195A46B}" type="sibTrans" cxnId="{30C5DB6D-D1C0-D84E-9AF6-04EE677EE3ED}">
      <dgm:prSet/>
      <dgm:spPr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87556162-451B-6143-AAF7-0F535C430590}">
      <dgm:prSet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建模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781F2160-9192-0D42-81EE-6FDF862760D6}" type="parTrans" cxnId="{08B5E3D0-B57B-A341-95F7-2DE2ED2BB91D}">
      <dgm:prSet/>
      <dgm:spPr/>
      <dgm:t>
        <a:bodyPr/>
        <a:lstStyle/>
        <a:p>
          <a:endParaRPr lang="en-US"/>
        </a:p>
      </dgm:t>
    </dgm:pt>
    <dgm:pt modelId="{7BCF95CF-9D8C-B841-9A80-F84CC421DC31}" type="sibTrans" cxnId="{08B5E3D0-B57B-A341-95F7-2DE2ED2BB91D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US"/>
        </a:p>
      </dgm:t>
    </dgm:pt>
    <dgm:pt modelId="{A1F0E0C0-FFFB-B941-BE38-CA3B05B7269E}">
      <dgm:prSet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交流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457F046C-132A-DA4D-A890-282C1B3E59D1}" type="parTrans" cxnId="{70B0EDD2-68BC-7B40-8FE4-15362DD25AEE}">
      <dgm:prSet/>
      <dgm:spPr/>
      <dgm:t>
        <a:bodyPr/>
        <a:lstStyle/>
        <a:p>
          <a:endParaRPr lang="en-US"/>
        </a:p>
      </dgm:t>
    </dgm:pt>
    <dgm:pt modelId="{9C48450B-3C47-914F-82A4-9BBD6F71FE66}" type="sibTrans" cxnId="{70B0EDD2-68BC-7B40-8FE4-15362DD25AE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  <dgm:t>
        <a:bodyPr/>
        <a:lstStyle/>
        <a:p>
          <a:endParaRPr lang="en-US"/>
        </a:p>
      </dgm:t>
    </dgm:pt>
    <dgm:pt modelId="{7123A5E3-A828-454C-9814-0B52589D91D4}">
      <dgm:prSet/>
      <dgm:spPr/>
      <dgm:t>
        <a:bodyPr/>
        <a:lstStyle/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质疑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r>
            <a:rPr lang="en-US" b="1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b="1" dirty="0">
            <a:latin typeface="KaiTi" panose="02010609060101010101" pitchFamily="49" charset="-122"/>
            <a:ea typeface="KaiTi" panose="02010609060101010101" pitchFamily="49" charset="-122"/>
          </a:endParaRPr>
        </a:p>
      </dgm:t>
    </dgm:pt>
    <dgm:pt modelId="{F37024F4-0314-5D4D-931B-9DC0709476B2}" type="parTrans" cxnId="{0FAD4854-CEF2-2F4A-AB7D-EF8B8A08320F}">
      <dgm:prSet/>
      <dgm:spPr/>
      <dgm:t>
        <a:bodyPr/>
        <a:lstStyle/>
        <a:p>
          <a:endParaRPr lang="en-US"/>
        </a:p>
      </dgm:t>
    </dgm:pt>
    <dgm:pt modelId="{231806E9-C31C-8344-959F-7EA352F1B4FC}" type="sibTrans" cxnId="{0FAD4854-CEF2-2F4A-AB7D-EF8B8A08320F}">
      <dgm:prSet/>
      <dgm:spPr>
        <a:blipFill>
          <a:blip xmlns:r="http://schemas.openxmlformats.org/officeDocument/2006/relationships" r:embed="rId6"/>
          <a:srcRect/>
          <a:stretch>
            <a:fillRect l="-12000" r="-12000"/>
          </a:stretch>
        </a:blipFill>
      </dgm:spPr>
      <dgm:t>
        <a:bodyPr/>
        <a:lstStyle/>
        <a:p>
          <a:endParaRPr lang="en-US"/>
        </a:p>
      </dgm:t>
    </dgm:pt>
    <dgm:pt modelId="{592A9346-4216-4D4C-9C03-83CE42700463}" type="pres">
      <dgm:prSet presAssocID="{F3FFED31-7B4A-344C-8376-7F582E21284D}" presName="Name0" presStyleCnt="0">
        <dgm:presLayoutVars>
          <dgm:chMax val="21"/>
          <dgm:chPref val="21"/>
        </dgm:presLayoutVars>
      </dgm:prSet>
      <dgm:spPr/>
    </dgm:pt>
    <dgm:pt modelId="{AD1B465E-00CF-2E4E-9B86-FB7F76B28D3F}" type="pres">
      <dgm:prSet presAssocID="{5A20478B-F794-0A47-9210-9794A0176052}" presName="text1" presStyleCnt="0"/>
      <dgm:spPr/>
    </dgm:pt>
    <dgm:pt modelId="{172D7589-0D99-3344-8073-EBEC4BC82079}" type="pres">
      <dgm:prSet presAssocID="{5A20478B-F794-0A47-9210-9794A0176052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AE996746-A774-AC4C-8328-FADBEA46D300}" type="pres">
      <dgm:prSet presAssocID="{5A20478B-F794-0A47-9210-9794A0176052}" presName="textaccent1" presStyleCnt="0"/>
      <dgm:spPr/>
    </dgm:pt>
    <dgm:pt modelId="{4993CB4F-FACF-7646-8666-9728DA117E73}" type="pres">
      <dgm:prSet presAssocID="{5A20478B-F794-0A47-9210-9794A0176052}" presName="accentRepeatNode" presStyleLbl="solidAlignAcc1" presStyleIdx="0" presStyleCnt="12"/>
      <dgm:spPr/>
    </dgm:pt>
    <dgm:pt modelId="{B4C673D1-ECD3-6544-9CEB-9EDC7A860466}" type="pres">
      <dgm:prSet presAssocID="{E5FAE661-874B-C347-B5E9-88D632272A6C}" presName="image1" presStyleCnt="0"/>
      <dgm:spPr/>
    </dgm:pt>
    <dgm:pt modelId="{55E96329-A798-F94F-9304-5E84BC0EDB40}" type="pres">
      <dgm:prSet presAssocID="{E5FAE661-874B-C347-B5E9-88D632272A6C}" presName="imageRepeatNode" presStyleLbl="alignAcc1" presStyleIdx="0" presStyleCnt="6"/>
      <dgm:spPr/>
    </dgm:pt>
    <dgm:pt modelId="{8825EFE5-B9E6-404F-BAB0-886628550AAC}" type="pres">
      <dgm:prSet presAssocID="{E5FAE661-874B-C347-B5E9-88D632272A6C}" presName="imageaccent1" presStyleCnt="0"/>
      <dgm:spPr/>
    </dgm:pt>
    <dgm:pt modelId="{CB0906C3-C30B-2342-8BEB-2C3130BFD4D4}" type="pres">
      <dgm:prSet presAssocID="{E5FAE661-874B-C347-B5E9-88D632272A6C}" presName="accentRepeatNode" presStyleLbl="solidAlignAcc1" presStyleIdx="1" presStyleCnt="12"/>
      <dgm:spPr/>
    </dgm:pt>
    <dgm:pt modelId="{14194F45-5D33-A241-AC2E-5CF258B2B75D}" type="pres">
      <dgm:prSet presAssocID="{1AE5A429-6F2A-3C4B-9A97-487FF838E888}" presName="text2" presStyleCnt="0"/>
      <dgm:spPr/>
    </dgm:pt>
    <dgm:pt modelId="{4CF5ABFF-2118-154F-93C5-8FF877B5A06E}" type="pres">
      <dgm:prSet presAssocID="{1AE5A429-6F2A-3C4B-9A97-487FF838E888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F2126D4F-A5A2-9042-A4D8-AA9827888146}" type="pres">
      <dgm:prSet presAssocID="{1AE5A429-6F2A-3C4B-9A97-487FF838E888}" presName="textaccent2" presStyleCnt="0"/>
      <dgm:spPr/>
    </dgm:pt>
    <dgm:pt modelId="{8AC7A46C-4A45-224D-8BAA-18D3061B7BE6}" type="pres">
      <dgm:prSet presAssocID="{1AE5A429-6F2A-3C4B-9A97-487FF838E888}" presName="accentRepeatNode" presStyleLbl="solidAlignAcc1" presStyleIdx="2" presStyleCnt="12"/>
      <dgm:spPr/>
    </dgm:pt>
    <dgm:pt modelId="{81E8286B-87AE-EC4F-AA5E-0545790BF4D3}" type="pres">
      <dgm:prSet presAssocID="{095E8C83-7116-8B44-8C6A-47DBDEC8495B}" presName="image2" presStyleCnt="0"/>
      <dgm:spPr/>
    </dgm:pt>
    <dgm:pt modelId="{CE7CFE51-716E-7843-A8FB-3ECDA98ABE0A}" type="pres">
      <dgm:prSet presAssocID="{095E8C83-7116-8B44-8C6A-47DBDEC8495B}" presName="imageRepeatNode" presStyleLbl="alignAcc1" presStyleIdx="1" presStyleCnt="6"/>
      <dgm:spPr/>
    </dgm:pt>
    <dgm:pt modelId="{22F40735-CE7D-A746-91D4-12BB6C3EF5C7}" type="pres">
      <dgm:prSet presAssocID="{095E8C83-7116-8B44-8C6A-47DBDEC8495B}" presName="imageaccent2" presStyleCnt="0"/>
      <dgm:spPr/>
    </dgm:pt>
    <dgm:pt modelId="{0C4FD608-6E22-E948-9377-6ADBAC0241F1}" type="pres">
      <dgm:prSet presAssocID="{095E8C83-7116-8B44-8C6A-47DBDEC8495B}" presName="accentRepeatNode" presStyleLbl="solidAlignAcc1" presStyleIdx="3" presStyleCnt="12"/>
      <dgm:spPr/>
    </dgm:pt>
    <dgm:pt modelId="{92AF0E5F-6023-E549-97BE-D2B893143BC9}" type="pres">
      <dgm:prSet presAssocID="{3C432006-3ED8-1241-8DC1-6FA763AE6C6C}" presName="text3" presStyleCnt="0"/>
      <dgm:spPr/>
    </dgm:pt>
    <dgm:pt modelId="{2B3AEDAA-9115-0441-BA05-9C19C68C8C28}" type="pres">
      <dgm:prSet presAssocID="{3C432006-3ED8-1241-8DC1-6FA763AE6C6C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9DBEC311-06C7-8F4C-96CF-6990660D6C15}" type="pres">
      <dgm:prSet presAssocID="{3C432006-3ED8-1241-8DC1-6FA763AE6C6C}" presName="textaccent3" presStyleCnt="0"/>
      <dgm:spPr/>
    </dgm:pt>
    <dgm:pt modelId="{F3BE3093-D87E-9648-86D1-CE8DC59AF38A}" type="pres">
      <dgm:prSet presAssocID="{3C432006-3ED8-1241-8DC1-6FA763AE6C6C}" presName="accentRepeatNode" presStyleLbl="solidAlignAcc1" presStyleIdx="4" presStyleCnt="12"/>
      <dgm:spPr/>
    </dgm:pt>
    <dgm:pt modelId="{B09492B2-6D8E-AF4F-9EB6-88458FA92060}" type="pres">
      <dgm:prSet presAssocID="{CA6C1B04-BB6B-A647-BE42-FDBC6195A46B}" presName="image3" presStyleCnt="0"/>
      <dgm:spPr/>
    </dgm:pt>
    <dgm:pt modelId="{2B965DF2-468A-7649-9207-09D7D051D82F}" type="pres">
      <dgm:prSet presAssocID="{CA6C1B04-BB6B-A647-BE42-FDBC6195A46B}" presName="imageRepeatNode" presStyleLbl="alignAcc1" presStyleIdx="2" presStyleCnt="6"/>
      <dgm:spPr/>
    </dgm:pt>
    <dgm:pt modelId="{5F259F6E-006D-EA46-8AAB-0C52B4DFAAE0}" type="pres">
      <dgm:prSet presAssocID="{CA6C1B04-BB6B-A647-BE42-FDBC6195A46B}" presName="imageaccent3" presStyleCnt="0"/>
      <dgm:spPr/>
    </dgm:pt>
    <dgm:pt modelId="{9C72BD58-9E01-2645-A404-E482E15D8700}" type="pres">
      <dgm:prSet presAssocID="{CA6C1B04-BB6B-A647-BE42-FDBC6195A46B}" presName="accentRepeatNode" presStyleLbl="solidAlignAcc1" presStyleIdx="5" presStyleCnt="12"/>
      <dgm:spPr/>
    </dgm:pt>
    <dgm:pt modelId="{5A5DBEDD-0A53-8D46-B5D0-CDF3110E4E15}" type="pres">
      <dgm:prSet presAssocID="{87556162-451B-6143-AAF7-0F535C430590}" presName="text4" presStyleCnt="0"/>
      <dgm:spPr/>
    </dgm:pt>
    <dgm:pt modelId="{1910A000-60AE-734E-8649-97C8AABD1526}" type="pres">
      <dgm:prSet presAssocID="{87556162-451B-6143-AAF7-0F535C430590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4F33BF9F-006A-5045-96C1-70B8E8A461F3}" type="pres">
      <dgm:prSet presAssocID="{87556162-451B-6143-AAF7-0F535C430590}" presName="textaccent4" presStyleCnt="0"/>
      <dgm:spPr/>
    </dgm:pt>
    <dgm:pt modelId="{5E5D9A18-662A-AC4D-8043-A6969CEE5AF6}" type="pres">
      <dgm:prSet presAssocID="{87556162-451B-6143-AAF7-0F535C430590}" presName="accentRepeatNode" presStyleLbl="solidAlignAcc1" presStyleIdx="6" presStyleCnt="12"/>
      <dgm:spPr/>
    </dgm:pt>
    <dgm:pt modelId="{D4EEC0A4-F63D-654D-8C89-29E4E62BDBE3}" type="pres">
      <dgm:prSet presAssocID="{7BCF95CF-9D8C-B841-9A80-F84CC421DC31}" presName="image4" presStyleCnt="0"/>
      <dgm:spPr/>
    </dgm:pt>
    <dgm:pt modelId="{6A9648CC-B9B3-DC43-93A7-FA5FC4E136A5}" type="pres">
      <dgm:prSet presAssocID="{7BCF95CF-9D8C-B841-9A80-F84CC421DC31}" presName="imageRepeatNode" presStyleLbl="alignAcc1" presStyleIdx="3" presStyleCnt="6"/>
      <dgm:spPr/>
    </dgm:pt>
    <dgm:pt modelId="{9E1A1B0B-E84D-D14F-A219-1BFD13A8EC57}" type="pres">
      <dgm:prSet presAssocID="{7BCF95CF-9D8C-B841-9A80-F84CC421DC31}" presName="imageaccent4" presStyleCnt="0"/>
      <dgm:spPr/>
    </dgm:pt>
    <dgm:pt modelId="{E2C7175D-66CB-F540-9E81-1F72E9B62735}" type="pres">
      <dgm:prSet presAssocID="{7BCF95CF-9D8C-B841-9A80-F84CC421DC31}" presName="accentRepeatNode" presStyleLbl="solidAlignAcc1" presStyleIdx="7" presStyleCnt="12"/>
      <dgm:spPr/>
    </dgm:pt>
    <dgm:pt modelId="{2D14F5A7-B952-9847-A980-C74EE1199E6F}" type="pres">
      <dgm:prSet presAssocID="{A1F0E0C0-FFFB-B941-BE38-CA3B05B7269E}" presName="text5" presStyleCnt="0"/>
      <dgm:spPr/>
    </dgm:pt>
    <dgm:pt modelId="{0E126734-80A3-B742-BAE1-80B7A3934DF3}" type="pres">
      <dgm:prSet presAssocID="{A1F0E0C0-FFFB-B941-BE38-CA3B05B7269E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DF7068FE-1D7F-7749-8BB5-8F31EBBDCD18}" type="pres">
      <dgm:prSet presAssocID="{A1F0E0C0-FFFB-B941-BE38-CA3B05B7269E}" presName="textaccent5" presStyleCnt="0"/>
      <dgm:spPr/>
    </dgm:pt>
    <dgm:pt modelId="{69C647AB-F4AF-CC43-B44B-BAC92CB9B627}" type="pres">
      <dgm:prSet presAssocID="{A1F0E0C0-FFFB-B941-BE38-CA3B05B7269E}" presName="accentRepeatNode" presStyleLbl="solidAlignAcc1" presStyleIdx="8" presStyleCnt="12"/>
      <dgm:spPr/>
    </dgm:pt>
    <dgm:pt modelId="{71AA94FC-0F60-DC47-88D4-71903CF219FA}" type="pres">
      <dgm:prSet presAssocID="{9C48450B-3C47-914F-82A4-9BBD6F71FE66}" presName="image5" presStyleCnt="0"/>
      <dgm:spPr/>
    </dgm:pt>
    <dgm:pt modelId="{2C83DEDD-5285-0642-9D33-BE5393548555}" type="pres">
      <dgm:prSet presAssocID="{9C48450B-3C47-914F-82A4-9BBD6F71FE66}" presName="imageRepeatNode" presStyleLbl="alignAcc1" presStyleIdx="4" presStyleCnt="6"/>
      <dgm:spPr/>
    </dgm:pt>
    <dgm:pt modelId="{AF53D820-5133-5F47-9D35-8E8DAFB4EE68}" type="pres">
      <dgm:prSet presAssocID="{9C48450B-3C47-914F-82A4-9BBD6F71FE66}" presName="imageaccent5" presStyleCnt="0"/>
      <dgm:spPr/>
    </dgm:pt>
    <dgm:pt modelId="{184D07D7-0D80-2C40-835A-B6B42E66C2F3}" type="pres">
      <dgm:prSet presAssocID="{9C48450B-3C47-914F-82A4-9BBD6F71FE66}" presName="accentRepeatNode" presStyleLbl="solidAlignAcc1" presStyleIdx="9" presStyleCnt="12"/>
      <dgm:spPr/>
    </dgm:pt>
    <dgm:pt modelId="{76B5E9EB-0986-B441-8493-D3247F8BB739}" type="pres">
      <dgm:prSet presAssocID="{7123A5E3-A828-454C-9814-0B52589D91D4}" presName="text6" presStyleCnt="0"/>
      <dgm:spPr/>
    </dgm:pt>
    <dgm:pt modelId="{C13FAD6D-B493-2944-A8E8-E50DCD378784}" type="pres">
      <dgm:prSet presAssocID="{7123A5E3-A828-454C-9814-0B52589D91D4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411A204A-0BBD-AF47-B007-F00D6E0869A6}" type="pres">
      <dgm:prSet presAssocID="{7123A5E3-A828-454C-9814-0B52589D91D4}" presName="textaccent6" presStyleCnt="0"/>
      <dgm:spPr/>
    </dgm:pt>
    <dgm:pt modelId="{5F48DCF4-40E7-5141-BEB1-46A69C523D27}" type="pres">
      <dgm:prSet presAssocID="{7123A5E3-A828-454C-9814-0B52589D91D4}" presName="accentRepeatNode" presStyleLbl="solidAlignAcc1" presStyleIdx="10" presStyleCnt="12"/>
      <dgm:spPr/>
    </dgm:pt>
    <dgm:pt modelId="{3B922784-E790-7F42-A370-DBACB937A869}" type="pres">
      <dgm:prSet presAssocID="{231806E9-C31C-8344-959F-7EA352F1B4FC}" presName="image6" presStyleCnt="0"/>
      <dgm:spPr/>
    </dgm:pt>
    <dgm:pt modelId="{62344038-5117-DA43-9DAA-008821FDBDA0}" type="pres">
      <dgm:prSet presAssocID="{231806E9-C31C-8344-959F-7EA352F1B4FC}" presName="imageRepeatNode" presStyleLbl="alignAcc1" presStyleIdx="5" presStyleCnt="6" custLinFactNeighborX="-730" custLinFactNeighborY="1700"/>
      <dgm:spPr/>
    </dgm:pt>
    <dgm:pt modelId="{84A9AFC2-03E7-8746-B246-8C8EBECCA4C1}" type="pres">
      <dgm:prSet presAssocID="{231806E9-C31C-8344-959F-7EA352F1B4FC}" presName="imageaccent6" presStyleCnt="0"/>
      <dgm:spPr/>
    </dgm:pt>
    <dgm:pt modelId="{2C19F14A-1207-194C-AB5B-DE140FF3B1F4}" type="pres">
      <dgm:prSet presAssocID="{231806E9-C31C-8344-959F-7EA352F1B4FC}" presName="accentRepeatNode" presStyleLbl="solidAlignAcc1" presStyleIdx="11" presStyleCnt="12"/>
      <dgm:spPr/>
    </dgm:pt>
  </dgm:ptLst>
  <dgm:cxnLst>
    <dgm:cxn modelId="{4A369D07-E14B-7C47-9CE3-E6F2FFB3B56A}" type="presOf" srcId="{7123A5E3-A828-454C-9814-0B52589D91D4}" destId="{C13FAD6D-B493-2944-A8E8-E50DCD378784}" srcOrd="0" destOrd="0" presId="urn:microsoft.com/office/officeart/2008/layout/HexagonCluster"/>
    <dgm:cxn modelId="{92BB1110-0AD6-F84C-B416-C99ADF7D91C1}" type="presOf" srcId="{F3FFED31-7B4A-344C-8376-7F582E21284D}" destId="{592A9346-4216-4D4C-9C03-83CE42700463}" srcOrd="0" destOrd="0" presId="urn:microsoft.com/office/officeart/2008/layout/HexagonCluster"/>
    <dgm:cxn modelId="{0070552F-F998-9C43-9647-6AEEFC905D84}" type="presOf" srcId="{1AE5A429-6F2A-3C4B-9A97-487FF838E888}" destId="{4CF5ABFF-2118-154F-93C5-8FF877B5A06E}" srcOrd="0" destOrd="0" presId="urn:microsoft.com/office/officeart/2008/layout/HexagonCluster"/>
    <dgm:cxn modelId="{8C71E068-8F99-3B4D-892D-EBE917727ABC}" type="presOf" srcId="{E5FAE661-874B-C347-B5E9-88D632272A6C}" destId="{55E96329-A798-F94F-9304-5E84BC0EDB40}" srcOrd="0" destOrd="0" presId="urn:microsoft.com/office/officeart/2008/layout/HexagonCluster"/>
    <dgm:cxn modelId="{30C5DB6D-D1C0-D84E-9AF6-04EE677EE3ED}" srcId="{F3FFED31-7B4A-344C-8376-7F582E21284D}" destId="{3C432006-3ED8-1241-8DC1-6FA763AE6C6C}" srcOrd="2" destOrd="0" parTransId="{619C1E26-633E-5E4F-9AE1-D1D12AE5F97D}" sibTransId="{CA6C1B04-BB6B-A647-BE42-FDBC6195A46B}"/>
    <dgm:cxn modelId="{0FAD4854-CEF2-2F4A-AB7D-EF8B8A08320F}" srcId="{F3FFED31-7B4A-344C-8376-7F582E21284D}" destId="{7123A5E3-A828-454C-9814-0B52589D91D4}" srcOrd="5" destOrd="0" parTransId="{F37024F4-0314-5D4D-931B-9DC0709476B2}" sibTransId="{231806E9-C31C-8344-959F-7EA352F1B4FC}"/>
    <dgm:cxn modelId="{1DCD9454-A16C-9D47-8920-110CA8DC772B}" type="presOf" srcId="{9C48450B-3C47-914F-82A4-9BBD6F71FE66}" destId="{2C83DEDD-5285-0642-9D33-BE5393548555}" srcOrd="0" destOrd="0" presId="urn:microsoft.com/office/officeart/2008/layout/HexagonCluster"/>
    <dgm:cxn modelId="{9FB39C87-AA03-2F46-84D1-B82274669E0E}" type="presOf" srcId="{7BCF95CF-9D8C-B841-9A80-F84CC421DC31}" destId="{6A9648CC-B9B3-DC43-93A7-FA5FC4E136A5}" srcOrd="0" destOrd="0" presId="urn:microsoft.com/office/officeart/2008/layout/HexagonCluster"/>
    <dgm:cxn modelId="{17FF3389-5FFE-EC4D-85C9-58705DF78E48}" srcId="{F3FFED31-7B4A-344C-8376-7F582E21284D}" destId="{5A20478B-F794-0A47-9210-9794A0176052}" srcOrd="0" destOrd="0" parTransId="{E9FFFF4D-A1A6-C748-A838-81F4DCE98E1D}" sibTransId="{E5FAE661-874B-C347-B5E9-88D632272A6C}"/>
    <dgm:cxn modelId="{63239B8F-24E7-8D4A-AA19-D2CDCC6D72CD}" type="presOf" srcId="{5A20478B-F794-0A47-9210-9794A0176052}" destId="{172D7589-0D99-3344-8073-EBEC4BC82079}" srcOrd="0" destOrd="0" presId="urn:microsoft.com/office/officeart/2008/layout/HexagonCluster"/>
    <dgm:cxn modelId="{09A82FBF-6AA0-914D-89CB-643AC5B77690}" type="presOf" srcId="{095E8C83-7116-8B44-8C6A-47DBDEC8495B}" destId="{CE7CFE51-716E-7843-A8FB-3ECDA98ABE0A}" srcOrd="0" destOrd="0" presId="urn:microsoft.com/office/officeart/2008/layout/HexagonCluster"/>
    <dgm:cxn modelId="{645F2ECA-D0A3-0E45-8D89-2033119A33EE}" type="presOf" srcId="{3C432006-3ED8-1241-8DC1-6FA763AE6C6C}" destId="{2B3AEDAA-9115-0441-BA05-9C19C68C8C28}" srcOrd="0" destOrd="0" presId="urn:microsoft.com/office/officeart/2008/layout/HexagonCluster"/>
    <dgm:cxn modelId="{128AE5CC-DD9E-044E-893E-626DBC834E4F}" type="presOf" srcId="{A1F0E0C0-FFFB-B941-BE38-CA3B05B7269E}" destId="{0E126734-80A3-B742-BAE1-80B7A3934DF3}" srcOrd="0" destOrd="0" presId="urn:microsoft.com/office/officeart/2008/layout/HexagonCluster"/>
    <dgm:cxn modelId="{08B5E3D0-B57B-A341-95F7-2DE2ED2BB91D}" srcId="{F3FFED31-7B4A-344C-8376-7F582E21284D}" destId="{87556162-451B-6143-AAF7-0F535C430590}" srcOrd="3" destOrd="0" parTransId="{781F2160-9192-0D42-81EE-6FDF862760D6}" sibTransId="{7BCF95CF-9D8C-B841-9A80-F84CC421DC31}"/>
    <dgm:cxn modelId="{00E308D1-B2E3-4C40-AA75-F770E63D3643}" type="presOf" srcId="{CA6C1B04-BB6B-A647-BE42-FDBC6195A46B}" destId="{2B965DF2-468A-7649-9207-09D7D051D82F}" srcOrd="0" destOrd="0" presId="urn:microsoft.com/office/officeart/2008/layout/HexagonCluster"/>
    <dgm:cxn modelId="{522F51D1-A6BC-8C4C-B9AE-313FDEB0FB6B}" type="presOf" srcId="{231806E9-C31C-8344-959F-7EA352F1B4FC}" destId="{62344038-5117-DA43-9DAA-008821FDBDA0}" srcOrd="0" destOrd="0" presId="urn:microsoft.com/office/officeart/2008/layout/HexagonCluster"/>
    <dgm:cxn modelId="{70B0EDD2-68BC-7B40-8FE4-15362DD25AEE}" srcId="{F3FFED31-7B4A-344C-8376-7F582E21284D}" destId="{A1F0E0C0-FFFB-B941-BE38-CA3B05B7269E}" srcOrd="4" destOrd="0" parTransId="{457F046C-132A-DA4D-A890-282C1B3E59D1}" sibTransId="{9C48450B-3C47-914F-82A4-9BBD6F71FE66}"/>
    <dgm:cxn modelId="{F4D1C2DC-53B9-3749-8C78-8182FD9E8546}" srcId="{F3FFED31-7B4A-344C-8376-7F582E21284D}" destId="{1AE5A429-6F2A-3C4B-9A97-487FF838E888}" srcOrd="1" destOrd="0" parTransId="{BB773230-E08C-F94A-ABF8-9610AB8ECBD9}" sibTransId="{095E8C83-7116-8B44-8C6A-47DBDEC8495B}"/>
    <dgm:cxn modelId="{F782B7FC-4B5F-8C4D-AC4E-08558C673A40}" type="presOf" srcId="{87556162-451B-6143-AAF7-0F535C430590}" destId="{1910A000-60AE-734E-8649-97C8AABD1526}" srcOrd="0" destOrd="0" presId="urn:microsoft.com/office/officeart/2008/layout/HexagonCluster"/>
    <dgm:cxn modelId="{D03DCAED-9569-D54C-A4A7-38778B4A6722}" type="presParOf" srcId="{592A9346-4216-4D4C-9C03-83CE42700463}" destId="{AD1B465E-00CF-2E4E-9B86-FB7F76B28D3F}" srcOrd="0" destOrd="0" presId="urn:microsoft.com/office/officeart/2008/layout/HexagonCluster"/>
    <dgm:cxn modelId="{A1817A15-6C63-6C41-B983-E2E8D50599DA}" type="presParOf" srcId="{AD1B465E-00CF-2E4E-9B86-FB7F76B28D3F}" destId="{172D7589-0D99-3344-8073-EBEC4BC82079}" srcOrd="0" destOrd="0" presId="urn:microsoft.com/office/officeart/2008/layout/HexagonCluster"/>
    <dgm:cxn modelId="{AA79D478-8C98-F145-AEA5-0084AD423104}" type="presParOf" srcId="{592A9346-4216-4D4C-9C03-83CE42700463}" destId="{AE996746-A774-AC4C-8328-FADBEA46D300}" srcOrd="1" destOrd="0" presId="urn:microsoft.com/office/officeart/2008/layout/HexagonCluster"/>
    <dgm:cxn modelId="{ECED5700-897B-B240-A76F-E46B2562E9E4}" type="presParOf" srcId="{AE996746-A774-AC4C-8328-FADBEA46D300}" destId="{4993CB4F-FACF-7646-8666-9728DA117E73}" srcOrd="0" destOrd="0" presId="urn:microsoft.com/office/officeart/2008/layout/HexagonCluster"/>
    <dgm:cxn modelId="{F45D4E87-6AF8-A34A-95F1-F0A1B7D97AB1}" type="presParOf" srcId="{592A9346-4216-4D4C-9C03-83CE42700463}" destId="{B4C673D1-ECD3-6544-9CEB-9EDC7A860466}" srcOrd="2" destOrd="0" presId="urn:microsoft.com/office/officeart/2008/layout/HexagonCluster"/>
    <dgm:cxn modelId="{7C15862D-52FB-944C-AE77-19A39A66DCA7}" type="presParOf" srcId="{B4C673D1-ECD3-6544-9CEB-9EDC7A860466}" destId="{55E96329-A798-F94F-9304-5E84BC0EDB40}" srcOrd="0" destOrd="0" presId="urn:microsoft.com/office/officeart/2008/layout/HexagonCluster"/>
    <dgm:cxn modelId="{C4380150-8048-F446-B3C5-B0BE1426AA9B}" type="presParOf" srcId="{592A9346-4216-4D4C-9C03-83CE42700463}" destId="{8825EFE5-B9E6-404F-BAB0-886628550AAC}" srcOrd="3" destOrd="0" presId="urn:microsoft.com/office/officeart/2008/layout/HexagonCluster"/>
    <dgm:cxn modelId="{824A7CB6-F17E-154F-A18A-0A255FE077F4}" type="presParOf" srcId="{8825EFE5-B9E6-404F-BAB0-886628550AAC}" destId="{CB0906C3-C30B-2342-8BEB-2C3130BFD4D4}" srcOrd="0" destOrd="0" presId="urn:microsoft.com/office/officeart/2008/layout/HexagonCluster"/>
    <dgm:cxn modelId="{2AB75C89-887B-6647-BE10-6831ADABED51}" type="presParOf" srcId="{592A9346-4216-4D4C-9C03-83CE42700463}" destId="{14194F45-5D33-A241-AC2E-5CF258B2B75D}" srcOrd="4" destOrd="0" presId="urn:microsoft.com/office/officeart/2008/layout/HexagonCluster"/>
    <dgm:cxn modelId="{613918E3-DD55-9546-B00C-115F88C84B03}" type="presParOf" srcId="{14194F45-5D33-A241-AC2E-5CF258B2B75D}" destId="{4CF5ABFF-2118-154F-93C5-8FF877B5A06E}" srcOrd="0" destOrd="0" presId="urn:microsoft.com/office/officeart/2008/layout/HexagonCluster"/>
    <dgm:cxn modelId="{778C2F91-046D-AB4F-96FA-DF5D53114869}" type="presParOf" srcId="{592A9346-4216-4D4C-9C03-83CE42700463}" destId="{F2126D4F-A5A2-9042-A4D8-AA9827888146}" srcOrd="5" destOrd="0" presId="urn:microsoft.com/office/officeart/2008/layout/HexagonCluster"/>
    <dgm:cxn modelId="{AB2D6FCA-8E72-EC40-BAF2-EBF789004FA9}" type="presParOf" srcId="{F2126D4F-A5A2-9042-A4D8-AA9827888146}" destId="{8AC7A46C-4A45-224D-8BAA-18D3061B7BE6}" srcOrd="0" destOrd="0" presId="urn:microsoft.com/office/officeart/2008/layout/HexagonCluster"/>
    <dgm:cxn modelId="{D12FA258-8458-0B4E-AC80-0CED1A933BD4}" type="presParOf" srcId="{592A9346-4216-4D4C-9C03-83CE42700463}" destId="{81E8286B-87AE-EC4F-AA5E-0545790BF4D3}" srcOrd="6" destOrd="0" presId="urn:microsoft.com/office/officeart/2008/layout/HexagonCluster"/>
    <dgm:cxn modelId="{28860537-B433-014F-B33C-275883E8BD2C}" type="presParOf" srcId="{81E8286B-87AE-EC4F-AA5E-0545790BF4D3}" destId="{CE7CFE51-716E-7843-A8FB-3ECDA98ABE0A}" srcOrd="0" destOrd="0" presId="urn:microsoft.com/office/officeart/2008/layout/HexagonCluster"/>
    <dgm:cxn modelId="{7EABEA71-3D6C-6C41-8712-300E3E7B4829}" type="presParOf" srcId="{592A9346-4216-4D4C-9C03-83CE42700463}" destId="{22F40735-CE7D-A746-91D4-12BB6C3EF5C7}" srcOrd="7" destOrd="0" presId="urn:microsoft.com/office/officeart/2008/layout/HexagonCluster"/>
    <dgm:cxn modelId="{B9B166A4-A4AB-D949-8320-1BCFCEE2AAA7}" type="presParOf" srcId="{22F40735-CE7D-A746-91D4-12BB6C3EF5C7}" destId="{0C4FD608-6E22-E948-9377-6ADBAC0241F1}" srcOrd="0" destOrd="0" presId="urn:microsoft.com/office/officeart/2008/layout/HexagonCluster"/>
    <dgm:cxn modelId="{8144E6F1-A4A8-814C-A228-61094981D4D3}" type="presParOf" srcId="{592A9346-4216-4D4C-9C03-83CE42700463}" destId="{92AF0E5F-6023-E549-97BE-D2B893143BC9}" srcOrd="8" destOrd="0" presId="urn:microsoft.com/office/officeart/2008/layout/HexagonCluster"/>
    <dgm:cxn modelId="{F9286699-A763-644A-88CD-AE518FD424A6}" type="presParOf" srcId="{92AF0E5F-6023-E549-97BE-D2B893143BC9}" destId="{2B3AEDAA-9115-0441-BA05-9C19C68C8C28}" srcOrd="0" destOrd="0" presId="urn:microsoft.com/office/officeart/2008/layout/HexagonCluster"/>
    <dgm:cxn modelId="{1E7EC0D4-CD76-864F-BD27-6DB87B3E5EBD}" type="presParOf" srcId="{592A9346-4216-4D4C-9C03-83CE42700463}" destId="{9DBEC311-06C7-8F4C-96CF-6990660D6C15}" srcOrd="9" destOrd="0" presId="urn:microsoft.com/office/officeart/2008/layout/HexagonCluster"/>
    <dgm:cxn modelId="{BF90EF8D-46F9-7E43-A97C-DD0D3E02FC13}" type="presParOf" srcId="{9DBEC311-06C7-8F4C-96CF-6990660D6C15}" destId="{F3BE3093-D87E-9648-86D1-CE8DC59AF38A}" srcOrd="0" destOrd="0" presId="urn:microsoft.com/office/officeart/2008/layout/HexagonCluster"/>
    <dgm:cxn modelId="{172E7C3B-BC60-864D-BA6A-A72870286A51}" type="presParOf" srcId="{592A9346-4216-4D4C-9C03-83CE42700463}" destId="{B09492B2-6D8E-AF4F-9EB6-88458FA92060}" srcOrd="10" destOrd="0" presId="urn:microsoft.com/office/officeart/2008/layout/HexagonCluster"/>
    <dgm:cxn modelId="{20AC6479-5CD4-AC48-BC98-E2C86563EA40}" type="presParOf" srcId="{B09492B2-6D8E-AF4F-9EB6-88458FA92060}" destId="{2B965DF2-468A-7649-9207-09D7D051D82F}" srcOrd="0" destOrd="0" presId="urn:microsoft.com/office/officeart/2008/layout/HexagonCluster"/>
    <dgm:cxn modelId="{CA5D8ABE-E242-F64F-B207-70057C4871ED}" type="presParOf" srcId="{592A9346-4216-4D4C-9C03-83CE42700463}" destId="{5F259F6E-006D-EA46-8AAB-0C52B4DFAAE0}" srcOrd="11" destOrd="0" presId="urn:microsoft.com/office/officeart/2008/layout/HexagonCluster"/>
    <dgm:cxn modelId="{CFDA71D7-F249-7246-9F76-891701212259}" type="presParOf" srcId="{5F259F6E-006D-EA46-8AAB-0C52B4DFAAE0}" destId="{9C72BD58-9E01-2645-A404-E482E15D8700}" srcOrd="0" destOrd="0" presId="urn:microsoft.com/office/officeart/2008/layout/HexagonCluster"/>
    <dgm:cxn modelId="{D0442DA6-B872-0C4B-892D-EFFDADB59685}" type="presParOf" srcId="{592A9346-4216-4D4C-9C03-83CE42700463}" destId="{5A5DBEDD-0A53-8D46-B5D0-CDF3110E4E15}" srcOrd="12" destOrd="0" presId="urn:microsoft.com/office/officeart/2008/layout/HexagonCluster"/>
    <dgm:cxn modelId="{C40E7441-BBC7-7846-B480-5907E42F5907}" type="presParOf" srcId="{5A5DBEDD-0A53-8D46-B5D0-CDF3110E4E15}" destId="{1910A000-60AE-734E-8649-97C8AABD1526}" srcOrd="0" destOrd="0" presId="urn:microsoft.com/office/officeart/2008/layout/HexagonCluster"/>
    <dgm:cxn modelId="{613C3BB2-C6C4-6549-A752-6488639447D6}" type="presParOf" srcId="{592A9346-4216-4D4C-9C03-83CE42700463}" destId="{4F33BF9F-006A-5045-96C1-70B8E8A461F3}" srcOrd="13" destOrd="0" presId="urn:microsoft.com/office/officeart/2008/layout/HexagonCluster"/>
    <dgm:cxn modelId="{8A709C7F-E2CA-1041-9EBE-CA3F2D2945C9}" type="presParOf" srcId="{4F33BF9F-006A-5045-96C1-70B8E8A461F3}" destId="{5E5D9A18-662A-AC4D-8043-A6969CEE5AF6}" srcOrd="0" destOrd="0" presId="urn:microsoft.com/office/officeart/2008/layout/HexagonCluster"/>
    <dgm:cxn modelId="{2AF0D1BA-3248-3243-B612-8E93D6C0A804}" type="presParOf" srcId="{592A9346-4216-4D4C-9C03-83CE42700463}" destId="{D4EEC0A4-F63D-654D-8C89-29E4E62BDBE3}" srcOrd="14" destOrd="0" presId="urn:microsoft.com/office/officeart/2008/layout/HexagonCluster"/>
    <dgm:cxn modelId="{8FA662EC-385E-0E47-9EF5-FCC8AE70C71A}" type="presParOf" srcId="{D4EEC0A4-F63D-654D-8C89-29E4E62BDBE3}" destId="{6A9648CC-B9B3-DC43-93A7-FA5FC4E136A5}" srcOrd="0" destOrd="0" presId="urn:microsoft.com/office/officeart/2008/layout/HexagonCluster"/>
    <dgm:cxn modelId="{24246918-E903-474D-BA7E-C75574D3F467}" type="presParOf" srcId="{592A9346-4216-4D4C-9C03-83CE42700463}" destId="{9E1A1B0B-E84D-D14F-A219-1BFD13A8EC57}" srcOrd="15" destOrd="0" presId="urn:microsoft.com/office/officeart/2008/layout/HexagonCluster"/>
    <dgm:cxn modelId="{A97117CD-2161-BD45-A5A2-6E10CB3B7B5E}" type="presParOf" srcId="{9E1A1B0B-E84D-D14F-A219-1BFD13A8EC57}" destId="{E2C7175D-66CB-F540-9E81-1F72E9B62735}" srcOrd="0" destOrd="0" presId="urn:microsoft.com/office/officeart/2008/layout/HexagonCluster"/>
    <dgm:cxn modelId="{7A233327-7BF3-CE4E-AE7E-B9AFCC2E4737}" type="presParOf" srcId="{592A9346-4216-4D4C-9C03-83CE42700463}" destId="{2D14F5A7-B952-9847-A980-C74EE1199E6F}" srcOrd="16" destOrd="0" presId="urn:microsoft.com/office/officeart/2008/layout/HexagonCluster"/>
    <dgm:cxn modelId="{274B55BA-7B6F-C642-B28C-99A6A14629AF}" type="presParOf" srcId="{2D14F5A7-B952-9847-A980-C74EE1199E6F}" destId="{0E126734-80A3-B742-BAE1-80B7A3934DF3}" srcOrd="0" destOrd="0" presId="urn:microsoft.com/office/officeart/2008/layout/HexagonCluster"/>
    <dgm:cxn modelId="{F909833D-0A53-0F48-92C2-F92D4DF513DD}" type="presParOf" srcId="{592A9346-4216-4D4C-9C03-83CE42700463}" destId="{DF7068FE-1D7F-7749-8BB5-8F31EBBDCD18}" srcOrd="17" destOrd="0" presId="urn:microsoft.com/office/officeart/2008/layout/HexagonCluster"/>
    <dgm:cxn modelId="{4C477EC4-5C86-5442-8EF5-6E4CCC3E2B03}" type="presParOf" srcId="{DF7068FE-1D7F-7749-8BB5-8F31EBBDCD18}" destId="{69C647AB-F4AF-CC43-B44B-BAC92CB9B627}" srcOrd="0" destOrd="0" presId="urn:microsoft.com/office/officeart/2008/layout/HexagonCluster"/>
    <dgm:cxn modelId="{8ACB1EBE-030B-B14F-BDBC-0D88980AB715}" type="presParOf" srcId="{592A9346-4216-4D4C-9C03-83CE42700463}" destId="{71AA94FC-0F60-DC47-88D4-71903CF219FA}" srcOrd="18" destOrd="0" presId="urn:microsoft.com/office/officeart/2008/layout/HexagonCluster"/>
    <dgm:cxn modelId="{9D73017E-D9C4-9043-BD69-094B92823303}" type="presParOf" srcId="{71AA94FC-0F60-DC47-88D4-71903CF219FA}" destId="{2C83DEDD-5285-0642-9D33-BE5393548555}" srcOrd="0" destOrd="0" presId="urn:microsoft.com/office/officeart/2008/layout/HexagonCluster"/>
    <dgm:cxn modelId="{BAE8508A-2F5F-A145-8821-2F60284EDDD4}" type="presParOf" srcId="{592A9346-4216-4D4C-9C03-83CE42700463}" destId="{AF53D820-5133-5F47-9D35-8E8DAFB4EE68}" srcOrd="19" destOrd="0" presId="urn:microsoft.com/office/officeart/2008/layout/HexagonCluster"/>
    <dgm:cxn modelId="{DFF0B566-F1D8-334D-A5DA-F9A822CA2C03}" type="presParOf" srcId="{AF53D820-5133-5F47-9D35-8E8DAFB4EE68}" destId="{184D07D7-0D80-2C40-835A-B6B42E66C2F3}" srcOrd="0" destOrd="0" presId="urn:microsoft.com/office/officeart/2008/layout/HexagonCluster"/>
    <dgm:cxn modelId="{4B2BBA98-E1A8-BE44-831E-707D940A225D}" type="presParOf" srcId="{592A9346-4216-4D4C-9C03-83CE42700463}" destId="{76B5E9EB-0986-B441-8493-D3247F8BB739}" srcOrd="20" destOrd="0" presId="urn:microsoft.com/office/officeart/2008/layout/HexagonCluster"/>
    <dgm:cxn modelId="{2BB3FD75-E8C5-4C4A-8F98-921ADEF20DFD}" type="presParOf" srcId="{76B5E9EB-0986-B441-8493-D3247F8BB739}" destId="{C13FAD6D-B493-2944-A8E8-E50DCD378784}" srcOrd="0" destOrd="0" presId="urn:microsoft.com/office/officeart/2008/layout/HexagonCluster"/>
    <dgm:cxn modelId="{43D1B569-DEA6-FB4D-A30B-7284000342B5}" type="presParOf" srcId="{592A9346-4216-4D4C-9C03-83CE42700463}" destId="{411A204A-0BBD-AF47-B007-F00D6E0869A6}" srcOrd="21" destOrd="0" presId="urn:microsoft.com/office/officeart/2008/layout/HexagonCluster"/>
    <dgm:cxn modelId="{18AFBF7A-B88A-6948-8F64-C4CAC9A7FE8B}" type="presParOf" srcId="{411A204A-0BBD-AF47-B007-F00D6E0869A6}" destId="{5F48DCF4-40E7-5141-BEB1-46A69C523D27}" srcOrd="0" destOrd="0" presId="urn:microsoft.com/office/officeart/2008/layout/HexagonCluster"/>
    <dgm:cxn modelId="{A601FC5F-DE3B-B543-9D7A-426538C4DBDF}" type="presParOf" srcId="{592A9346-4216-4D4C-9C03-83CE42700463}" destId="{3B922784-E790-7F42-A370-DBACB937A869}" srcOrd="22" destOrd="0" presId="urn:microsoft.com/office/officeart/2008/layout/HexagonCluster"/>
    <dgm:cxn modelId="{F67FBDF5-5CAB-3946-85BB-B7884C357338}" type="presParOf" srcId="{3B922784-E790-7F42-A370-DBACB937A869}" destId="{62344038-5117-DA43-9DAA-008821FDBDA0}" srcOrd="0" destOrd="0" presId="urn:microsoft.com/office/officeart/2008/layout/HexagonCluster"/>
    <dgm:cxn modelId="{0808B6D4-98BC-FA4E-8C6C-63B80AF312D9}" type="presParOf" srcId="{592A9346-4216-4D4C-9C03-83CE42700463}" destId="{84A9AFC2-03E7-8746-B246-8C8EBECCA4C1}" srcOrd="23" destOrd="0" presId="urn:microsoft.com/office/officeart/2008/layout/HexagonCluster"/>
    <dgm:cxn modelId="{E3C4AC4A-23F3-D642-9CE5-1F2857744E03}" type="presParOf" srcId="{84A9AFC2-03E7-8746-B246-8C8EBECCA4C1}" destId="{2C19F14A-1207-194C-AB5B-DE140FF3B1F4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D7589-0D99-3344-8073-EBEC4BC82079}">
      <dsp:nvSpPr>
        <dsp:cNvPr id="0" name=""/>
        <dsp:cNvSpPr/>
      </dsp:nvSpPr>
      <dsp:spPr>
        <a:xfrm>
          <a:off x="3084770" y="2447486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心力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350513" y="2675676"/>
        <a:ext cx="1184201" cy="1016854"/>
      </dsp:txXfrm>
    </dsp:sp>
    <dsp:sp modelId="{4993CB4F-FACF-7646-8666-9728DA117E73}">
      <dsp:nvSpPr>
        <dsp:cNvPr id="0" name=""/>
        <dsp:cNvSpPr/>
      </dsp:nvSpPr>
      <dsp:spPr>
        <a:xfrm>
          <a:off x="3125706" y="310631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96329-A798-F94F-9304-5E84BC0EDB40}">
      <dsp:nvSpPr>
        <dsp:cNvPr id="0" name=""/>
        <dsp:cNvSpPr/>
      </dsp:nvSpPr>
      <dsp:spPr>
        <a:xfrm>
          <a:off x="1608332" y="163308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0906C3-C30B-2342-8BEB-2C3130BFD4D4}">
      <dsp:nvSpPr>
        <dsp:cNvPr id="0" name=""/>
        <dsp:cNvSpPr/>
      </dsp:nvSpPr>
      <dsp:spPr>
        <a:xfrm>
          <a:off x="2783660" y="291089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51631"/>
              <a:satOff val="1656"/>
              <a:lumOff val="-46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F5ABFF-2118-154F-93C5-8FF877B5A06E}">
      <dsp:nvSpPr>
        <dsp:cNvPr id="0" name=""/>
        <dsp:cNvSpPr/>
      </dsp:nvSpPr>
      <dsp:spPr>
        <a:xfrm>
          <a:off x="4561207" y="1628811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113587"/>
                <a:satOff val="3643"/>
                <a:lumOff val="-1020"/>
                <a:alphaOff val="0"/>
                <a:tint val="96000"/>
                <a:lumMod val="104000"/>
              </a:schemeClr>
            </a:gs>
            <a:gs pos="100000">
              <a:schemeClr val="accent3">
                <a:hueOff val="-113587"/>
                <a:satOff val="3643"/>
                <a:lumOff val="-102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113587"/>
              <a:satOff val="3643"/>
              <a:lumOff val="-102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编程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4826950" y="1857001"/>
        <a:ext cx="1184201" cy="1016854"/>
      </dsp:txXfrm>
    </dsp:sp>
    <dsp:sp modelId="{8AC7A46C-4A45-224D-8BAA-18D3061B7BE6}">
      <dsp:nvSpPr>
        <dsp:cNvPr id="0" name=""/>
        <dsp:cNvSpPr/>
      </dsp:nvSpPr>
      <dsp:spPr>
        <a:xfrm>
          <a:off x="5741993" y="2902832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03261"/>
              <a:satOff val="3312"/>
              <a:lumOff val="-92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CFE51-716E-7843-A8FB-3ECDA98ABE0A}">
      <dsp:nvSpPr>
        <dsp:cNvPr id="0" name=""/>
        <dsp:cNvSpPr/>
      </dsp:nvSpPr>
      <dsp:spPr>
        <a:xfrm>
          <a:off x="6036735" y="244464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22000" r="-22000"/>
          </a:stretch>
        </a:blipFill>
        <a:ln w="9525" cap="rnd" cmpd="sng" algn="ctr">
          <a:solidFill>
            <a:schemeClr val="accent3">
              <a:hueOff val="-113587"/>
              <a:satOff val="3643"/>
              <a:lumOff val="-102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FD608-6E22-E948-9377-6ADBAC0241F1}">
      <dsp:nvSpPr>
        <dsp:cNvPr id="0" name=""/>
        <dsp:cNvSpPr/>
      </dsp:nvSpPr>
      <dsp:spPr>
        <a:xfrm>
          <a:off x="6078581" y="3100148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154892"/>
              <a:satOff val="4968"/>
              <a:lumOff val="-13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AEDAA-9115-0441-BA05-9C19C68C8C28}">
      <dsp:nvSpPr>
        <dsp:cNvPr id="0" name=""/>
        <dsp:cNvSpPr/>
      </dsp:nvSpPr>
      <dsp:spPr>
        <a:xfrm>
          <a:off x="3084770" y="819148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227175"/>
                <a:satOff val="7286"/>
                <a:lumOff val="-2039"/>
                <a:alphaOff val="0"/>
                <a:tint val="96000"/>
                <a:lumMod val="104000"/>
              </a:schemeClr>
            </a:gs>
            <a:gs pos="100000">
              <a:schemeClr val="accent3">
                <a:hueOff val="-227175"/>
                <a:satOff val="7286"/>
                <a:lumOff val="-2039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227175"/>
              <a:satOff val="7286"/>
              <a:lumOff val="-2039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数学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3350513" y="1047338"/>
        <a:ext cx="1184201" cy="1016854"/>
      </dsp:txXfrm>
    </dsp:sp>
    <dsp:sp modelId="{F3BE3093-D87E-9648-86D1-CE8DC59AF38A}">
      <dsp:nvSpPr>
        <dsp:cNvPr id="0" name=""/>
        <dsp:cNvSpPr/>
      </dsp:nvSpPr>
      <dsp:spPr>
        <a:xfrm>
          <a:off x="4260097" y="847133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206522"/>
              <a:satOff val="6624"/>
              <a:lumOff val="-185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65DF2-468A-7649-9207-09D7D051D82F}">
      <dsp:nvSpPr>
        <dsp:cNvPr id="0" name=""/>
        <dsp:cNvSpPr/>
      </dsp:nvSpPr>
      <dsp:spPr>
        <a:xfrm>
          <a:off x="4561207" y="0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l="-15000" r="-15000"/>
          </a:stretch>
        </a:blipFill>
        <a:ln w="9525" cap="rnd" cmpd="sng" algn="ctr">
          <a:solidFill>
            <a:schemeClr val="accent3">
              <a:hueOff val="-227175"/>
              <a:satOff val="7286"/>
              <a:lumOff val="-2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2BD58-9E01-2645-A404-E482E15D8700}">
      <dsp:nvSpPr>
        <dsp:cNvPr id="0" name=""/>
        <dsp:cNvSpPr/>
      </dsp:nvSpPr>
      <dsp:spPr>
        <a:xfrm>
          <a:off x="4609421" y="652662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258153"/>
              <a:satOff val="8280"/>
              <a:lumOff val="-231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0A000-60AE-734E-8649-97C8AABD1526}">
      <dsp:nvSpPr>
        <dsp:cNvPr id="0" name=""/>
        <dsp:cNvSpPr/>
      </dsp:nvSpPr>
      <dsp:spPr>
        <a:xfrm>
          <a:off x="6036735" y="815828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340762"/>
                <a:satOff val="10930"/>
                <a:lumOff val="-3059"/>
                <a:alphaOff val="0"/>
                <a:tint val="96000"/>
                <a:lumMod val="104000"/>
              </a:schemeClr>
            </a:gs>
            <a:gs pos="100000">
              <a:schemeClr val="accent3">
                <a:hueOff val="-340762"/>
                <a:satOff val="10930"/>
                <a:lumOff val="-3059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340762"/>
              <a:satOff val="10930"/>
              <a:lumOff val="-3059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建模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6302478" y="1044018"/>
        <a:ext cx="1184201" cy="1016854"/>
      </dsp:txXfrm>
    </dsp:sp>
    <dsp:sp modelId="{5E5D9A18-662A-AC4D-8043-A6969CEE5AF6}">
      <dsp:nvSpPr>
        <dsp:cNvPr id="0" name=""/>
        <dsp:cNvSpPr/>
      </dsp:nvSpPr>
      <dsp:spPr>
        <a:xfrm>
          <a:off x="7521359" y="146849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09784"/>
              <a:satOff val="9936"/>
              <a:lumOff val="-278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648CC-B9B3-DC43-93A7-FA5FC4E136A5}">
      <dsp:nvSpPr>
        <dsp:cNvPr id="0" name=""/>
        <dsp:cNvSpPr/>
      </dsp:nvSpPr>
      <dsp:spPr>
        <a:xfrm>
          <a:off x="7513172" y="1643989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9525" cap="rnd" cmpd="sng" algn="ctr">
          <a:solidFill>
            <a:schemeClr val="accent3">
              <a:hueOff val="-340762"/>
              <a:satOff val="10930"/>
              <a:lumOff val="-3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7175D-66CB-F540-9E81-1F72E9B62735}">
      <dsp:nvSpPr>
        <dsp:cNvPr id="0" name=""/>
        <dsp:cNvSpPr/>
      </dsp:nvSpPr>
      <dsp:spPr>
        <a:xfrm>
          <a:off x="7847940" y="167055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361414"/>
              <a:satOff val="11592"/>
              <a:lumOff val="-324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26734-80A3-B742-BAE1-80B7A3934DF3}">
      <dsp:nvSpPr>
        <dsp:cNvPr id="0" name=""/>
        <dsp:cNvSpPr/>
      </dsp:nvSpPr>
      <dsp:spPr>
        <a:xfrm>
          <a:off x="7513172" y="15652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454349"/>
                <a:satOff val="14573"/>
                <a:lumOff val="-4078"/>
                <a:alphaOff val="0"/>
                <a:tint val="96000"/>
                <a:lumMod val="104000"/>
              </a:schemeClr>
            </a:gs>
            <a:gs pos="100000">
              <a:schemeClr val="accent3">
                <a:hueOff val="-454349"/>
                <a:satOff val="14573"/>
                <a:lumOff val="-4078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454349"/>
              <a:satOff val="14573"/>
              <a:lumOff val="-407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交流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7778915" y="243842"/>
        <a:ext cx="1184201" cy="1016854"/>
      </dsp:txXfrm>
    </dsp:sp>
    <dsp:sp modelId="{69C647AB-F4AF-CC43-B44B-BAC92CB9B627}">
      <dsp:nvSpPr>
        <dsp:cNvPr id="0" name=""/>
        <dsp:cNvSpPr/>
      </dsp:nvSpPr>
      <dsp:spPr>
        <a:xfrm>
          <a:off x="8997796" y="675904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413045"/>
              <a:satOff val="13248"/>
              <a:lumOff val="-370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3DEDD-5285-0642-9D33-BE5393548555}">
      <dsp:nvSpPr>
        <dsp:cNvPr id="0" name=""/>
        <dsp:cNvSpPr/>
      </dsp:nvSpPr>
      <dsp:spPr>
        <a:xfrm>
          <a:off x="8989609" y="837647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9525" cap="rnd" cmpd="sng" algn="ctr">
          <a:solidFill>
            <a:schemeClr val="accent3">
              <a:hueOff val="-454349"/>
              <a:satOff val="14573"/>
              <a:lumOff val="-4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D07D7-0D80-2C40-835A-B6B42E66C2F3}">
      <dsp:nvSpPr>
        <dsp:cNvPr id="0" name=""/>
        <dsp:cNvSpPr/>
      </dsp:nvSpPr>
      <dsp:spPr>
        <a:xfrm>
          <a:off x="9331655" y="870375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464676"/>
              <a:satOff val="14904"/>
              <a:lumOff val="-41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3FAD6D-B493-2944-A8E8-E50DCD378784}">
      <dsp:nvSpPr>
        <dsp:cNvPr id="0" name=""/>
        <dsp:cNvSpPr/>
      </dsp:nvSpPr>
      <dsp:spPr>
        <a:xfrm>
          <a:off x="8989609" y="2463612"/>
          <a:ext cx="1715687" cy="147323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3">
                <a:hueOff val="-567937"/>
                <a:satOff val="18216"/>
                <a:lumOff val="-5098"/>
                <a:alphaOff val="0"/>
                <a:tint val="96000"/>
                <a:lumMod val="104000"/>
              </a:schemeClr>
            </a:gs>
            <a:gs pos="100000">
              <a:schemeClr val="accent3">
                <a:hueOff val="-567937"/>
                <a:satOff val="18216"/>
                <a:lumOff val="-5098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-567937"/>
              <a:satOff val="18216"/>
              <a:lumOff val="-5098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3020" rIns="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质疑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 err="1">
              <a:latin typeface="KaiTi" panose="02010609060101010101" pitchFamily="49" charset="-122"/>
              <a:ea typeface="KaiTi" panose="02010609060101010101" pitchFamily="49" charset="-122"/>
            </a:rPr>
            <a:t>能力</a:t>
          </a:r>
          <a:endParaRPr lang="en-US" sz="2600" b="1" kern="1200" dirty="0">
            <a:latin typeface="KaiTi" panose="02010609060101010101" pitchFamily="49" charset="-122"/>
            <a:ea typeface="KaiTi" panose="02010609060101010101" pitchFamily="49" charset="-122"/>
          </a:endParaRPr>
        </a:p>
      </dsp:txBody>
      <dsp:txXfrm>
        <a:off x="9255352" y="2691802"/>
        <a:ext cx="1184201" cy="1016854"/>
      </dsp:txXfrm>
    </dsp:sp>
    <dsp:sp modelId="{5F48DCF4-40E7-5141-BEB1-46A69C523D27}">
      <dsp:nvSpPr>
        <dsp:cNvPr id="0" name=""/>
        <dsp:cNvSpPr/>
      </dsp:nvSpPr>
      <dsp:spPr>
        <a:xfrm>
          <a:off x="9329836" y="3753760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516306"/>
              <a:satOff val="16560"/>
              <a:lumOff val="-46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44038-5117-DA43-9DAA-008821FDBDA0}">
      <dsp:nvSpPr>
        <dsp:cNvPr id="0" name=""/>
        <dsp:cNvSpPr/>
      </dsp:nvSpPr>
      <dsp:spPr>
        <a:xfrm>
          <a:off x="7500647" y="3269955"/>
          <a:ext cx="1715687" cy="1473234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6"/>
          <a:srcRect/>
          <a:stretch>
            <a:fillRect l="-12000" r="-12000"/>
          </a:stretch>
        </a:blipFill>
        <a:ln w="9525" cap="rnd" cmpd="sng" algn="ctr">
          <a:solidFill>
            <a:schemeClr val="accent3">
              <a:hueOff val="-567937"/>
              <a:satOff val="18216"/>
              <a:lumOff val="-5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19F14A-1207-194C-AB5B-DE140FF3B1F4}">
      <dsp:nvSpPr>
        <dsp:cNvPr id="0" name=""/>
        <dsp:cNvSpPr/>
      </dsp:nvSpPr>
      <dsp:spPr>
        <a:xfrm>
          <a:off x="9011442" y="3916451"/>
          <a:ext cx="200133" cy="172652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-567937"/>
              <a:satOff val="18216"/>
              <a:lumOff val="-5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60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96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7224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4516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33598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14042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7244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6694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0066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3993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2372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00064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409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7659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04000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8723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69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D644B62-90DB-C944-AF36-2D46215705DF}" type="datetimeFigureOut">
              <a:rPr lang="en-CN" smtClean="0"/>
              <a:t>02/19/2021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D184A47-8C10-154C-A75F-40970D0E56B9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47793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12" Type="http://schemas.openxmlformats.org/officeDocument/2006/relationships/image" Target="../media/image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jpeg"/><Relationship Id="rId4" Type="http://schemas.openxmlformats.org/officeDocument/2006/relationships/video" Target="../media/media2.MP4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minchiuan.gao@gmail.com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F6CFAFF0-42E9-B648-A2EA-4B030F16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829" r="-1" b="-1"/>
          <a:stretch/>
        </p:blipFill>
        <p:spPr>
          <a:xfrm>
            <a:off x="112143" y="10"/>
            <a:ext cx="1196771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280DFC-B527-754A-8117-9470B61DC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9403"/>
            <a:ext cx="8676222" cy="3200400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人工智能核心能力培养</a:t>
            </a:r>
            <a:r>
              <a:rPr lang="zh-CN" altLang="en-US" sz="4800" dirty="0">
                <a:solidFill>
                  <a:srgbClr val="FFFFFF"/>
                </a:solidFill>
              </a:rPr>
              <a:t> </a:t>
            </a:r>
            <a:br>
              <a:rPr lang="en-US" altLang="zh-CN" sz="4800" dirty="0">
                <a:solidFill>
                  <a:srgbClr val="FFFFFF"/>
                </a:solidFill>
              </a:rPr>
            </a:b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Lecture</a:t>
            </a:r>
            <a:r>
              <a:rPr lang="zh-CN" alt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01</a:t>
            </a:r>
            <a:br>
              <a:rPr lang="en-US" altLang="zh-CN" sz="3600" dirty="0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br>
              <a:rPr lang="en-US" sz="3600" dirty="0">
                <a:solidFill>
                  <a:srgbClr val="FFFFFF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Kernel</a:t>
            </a:r>
            <a:r>
              <a:rPr lang="zh-CN" alt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Ability</a:t>
            </a:r>
            <a:r>
              <a:rPr lang="zh-CN" alt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For</a:t>
            </a:r>
            <a:r>
              <a:rPr lang="zh-CN" alt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Artificial</a:t>
            </a:r>
            <a:r>
              <a:rPr lang="zh-CN" alt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Intelligence</a:t>
            </a:r>
            <a:r>
              <a:rPr lang="zh-CN" altLang="en-US" sz="3600" dirty="0">
                <a:solidFill>
                  <a:srgbClr val="FFFFFF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CN" sz="4800" dirty="0">
              <a:solidFill>
                <a:srgbClr val="FFFFFF"/>
              </a:solidFill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9CC92-1B64-AA46-9FE1-CC6BBC70A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9210" y="5280272"/>
            <a:ext cx="9113580" cy="37665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90000"/>
              </a:lnSpc>
            </a:pPr>
            <a:endParaRPr lang="en-CN" sz="7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4000" dirty="0" err="1">
                <a:solidFill>
                  <a:srgbClr val="FFFFFF"/>
                </a:solidFill>
              </a:rPr>
              <a:t>高民权</a:t>
            </a:r>
            <a:endParaRPr lang="en-CN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237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mage result for artificial neural network xor">
            <a:extLst>
              <a:ext uri="{FF2B5EF4-FFF2-40B4-BE49-F238E27FC236}">
                <a16:creationId xmlns:a16="http://schemas.microsoft.com/office/drawing/2014/main" id="{E12F6775-2C03-488A-8174-D7153F797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875" y="725787"/>
            <a:ext cx="5478608" cy="30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artificial neural network xor">
            <a:extLst>
              <a:ext uri="{FF2B5EF4-FFF2-40B4-BE49-F238E27FC236}">
                <a16:creationId xmlns:a16="http://schemas.microsoft.com/office/drawing/2014/main" id="{EA586899-3E8D-4875-A5D3-5A7096E8F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16" y="725788"/>
            <a:ext cx="4745810" cy="308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05971E14-1692-46D3-A9A9-ACB880C62793}"/>
              </a:ext>
            </a:extLst>
          </p:cNvPr>
          <p:cNvSpPr txBox="1"/>
          <p:nvPr/>
        </p:nvSpPr>
        <p:spPr>
          <a:xfrm>
            <a:off x="1126336" y="4037132"/>
            <a:ext cx="10062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Perceptron book showed that linear models could not solve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(Minsky /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Papert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1969,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Symbols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FD8C357-8108-4114-8117-F47DCF23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BDAD31-9605-47F7-A0B1-B612C1594D70}"/>
              </a:ext>
            </a:extLst>
          </p:cNvPr>
          <p:cNvSpPr txBox="1">
            <a:spLocks/>
          </p:cNvSpPr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2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Automatic Speech Recognition - The Development of the SPHINX System ebook by Kai-Fu Lee">
            <a:extLst>
              <a:ext uri="{FF2B5EF4-FFF2-40B4-BE49-F238E27FC236}">
                <a16:creationId xmlns:a16="http://schemas.microsoft.com/office/drawing/2014/main" id="{E2AE3AEF-BBF3-1A4A-B630-972B3817A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526" y="640079"/>
            <a:ext cx="2090712" cy="31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0C8406B-1FFC-7E41-BB17-1E1060DA9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7" y="761345"/>
            <a:ext cx="5213603" cy="29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EE25CC-24E9-9543-8E1A-5AD627ED5DD8}"/>
              </a:ext>
            </a:extLst>
          </p:cNvPr>
          <p:cNvSpPr txBox="1"/>
          <p:nvPr/>
        </p:nvSpPr>
        <p:spPr>
          <a:xfrm>
            <a:off x="3395201" y="4529762"/>
            <a:ext cx="554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1990s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DECC48E-C621-4EA3-9D89-036274546460}"/>
              </a:ext>
            </a:extLst>
          </p:cNvPr>
          <p:cNvSpPr txBox="1">
            <a:spLocks/>
          </p:cNvSpPr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57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E25CC-24E9-9543-8E1A-5AD627ED5DD8}"/>
              </a:ext>
            </a:extLst>
          </p:cNvPr>
          <p:cNvSpPr txBox="1"/>
          <p:nvPr/>
        </p:nvSpPr>
        <p:spPr>
          <a:xfrm>
            <a:off x="3399051" y="4665839"/>
            <a:ext cx="554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Backpropagation,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1980s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1990s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E8162-8839-B741-8634-7148E2AE9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1" y="0"/>
            <a:ext cx="6922701" cy="4268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5743B3-0845-E24C-AAD3-E0633CCF336F}"/>
              </a:ext>
            </a:extLst>
          </p:cNvPr>
          <p:cNvSpPr txBox="1"/>
          <p:nvPr/>
        </p:nvSpPr>
        <p:spPr>
          <a:xfrm>
            <a:off x="7386423" y="1951672"/>
            <a:ext cx="37964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两个最主要的限制</a:t>
            </a:r>
            <a:endParaRPr lang="en-US" sz="20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constraints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计算能力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训练数据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34EE28-1938-45F9-9101-01C7A81FC41A}"/>
              </a:ext>
            </a:extLst>
          </p:cNvPr>
          <p:cNvSpPr txBox="1">
            <a:spLocks/>
          </p:cNvSpPr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5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ImageNet">
            <a:extLst>
              <a:ext uri="{FF2B5EF4-FFF2-40B4-BE49-F238E27FC236}">
                <a16:creationId xmlns:a16="http://schemas.microsoft.com/office/drawing/2014/main" id="{05906CA7-68E3-6440-9AC5-0B1882615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5" y="528171"/>
            <a:ext cx="701863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mageNet">
            <a:extLst>
              <a:ext uri="{FF2B5EF4-FFF2-40B4-BE49-F238E27FC236}">
                <a16:creationId xmlns:a16="http://schemas.microsoft.com/office/drawing/2014/main" id="{9679E2F7-77A8-944A-8658-498B981A5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24" y="513528"/>
            <a:ext cx="4646141" cy="38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AA4075-6098-4C3E-9E1F-6626263D8477}"/>
              </a:ext>
            </a:extLst>
          </p:cNvPr>
          <p:cNvSpPr txBox="1">
            <a:spLocks/>
          </p:cNvSpPr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23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result for ImageNet">
            <a:extLst>
              <a:ext uri="{FF2B5EF4-FFF2-40B4-BE49-F238E27FC236}">
                <a16:creationId xmlns:a16="http://schemas.microsoft.com/office/drawing/2014/main" id="{05906CA7-68E3-6440-9AC5-0B1882615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35" y="528171"/>
            <a:ext cx="7018638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ImageNet">
            <a:extLst>
              <a:ext uri="{FF2B5EF4-FFF2-40B4-BE49-F238E27FC236}">
                <a16:creationId xmlns:a16="http://schemas.microsoft.com/office/drawing/2014/main" id="{9679E2F7-77A8-944A-8658-498B981A5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924" y="513528"/>
            <a:ext cx="4646141" cy="383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Alex net">
            <a:extLst>
              <a:ext uri="{FF2B5EF4-FFF2-40B4-BE49-F238E27FC236}">
                <a16:creationId xmlns:a16="http://schemas.microsoft.com/office/drawing/2014/main" id="{A7E51F48-9514-DB46-9BCD-F87B921A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346" y="1107335"/>
            <a:ext cx="7570573" cy="265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BD8C75-21DB-044A-B92E-661516B645F2}"/>
              </a:ext>
            </a:extLst>
          </p:cNvPr>
          <p:cNvSpPr txBox="1"/>
          <p:nvPr/>
        </p:nvSpPr>
        <p:spPr>
          <a:xfrm>
            <a:off x="4061254" y="4747033"/>
            <a:ext cx="4692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AFB63E8-A509-4857-BEA2-40D1683CFDDE}"/>
              </a:ext>
            </a:extLst>
          </p:cNvPr>
          <p:cNvSpPr txBox="1">
            <a:spLocks/>
          </p:cNvSpPr>
          <p:nvPr/>
        </p:nvSpPr>
        <p:spPr>
          <a:xfrm>
            <a:off x="1819708" y="5065411"/>
            <a:ext cx="8676222" cy="106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0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B7B3FC-5BD2-EF42-8368-23242944E1DF}"/>
              </a:ext>
            </a:extLst>
          </p:cNvPr>
          <p:cNvSpPr txBox="1">
            <a:spLocks/>
          </p:cNvSpPr>
          <p:nvPr/>
        </p:nvSpPr>
        <p:spPr>
          <a:xfrm>
            <a:off x="643192" y="609600"/>
            <a:ext cx="364367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2800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timeline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D8C75-21DB-044A-B92E-661516B645F2}"/>
              </a:ext>
            </a:extLst>
          </p:cNvPr>
          <p:cNvSpPr txBox="1"/>
          <p:nvPr/>
        </p:nvSpPr>
        <p:spPr>
          <a:xfrm>
            <a:off x="643192" y="2735263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2016, AlphaGo </a:t>
            </a: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Image result for AlphaGo">
            <a:extLst>
              <a:ext uri="{FF2B5EF4-FFF2-40B4-BE49-F238E27FC236}">
                <a16:creationId xmlns:a16="http://schemas.microsoft.com/office/drawing/2014/main" id="{4FEC6093-3560-1149-8FFD-B80DD57AA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20" b="-2"/>
          <a:stretch/>
        </p:blipFill>
        <p:spPr bwMode="auto"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23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D8C75-21DB-044A-B92E-661516B645F2}"/>
              </a:ext>
            </a:extLst>
          </p:cNvPr>
          <p:cNvSpPr txBox="1"/>
          <p:nvPr/>
        </p:nvSpPr>
        <p:spPr>
          <a:xfrm>
            <a:off x="165210" y="2655165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r>
              <a:rPr lang="zh-CN" alt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ALOT</a:t>
            </a: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338" name="Picture 2" descr="Image result for AIOT">
            <a:extLst>
              <a:ext uri="{FF2B5EF4-FFF2-40B4-BE49-F238E27FC236}">
                <a16:creationId xmlns:a16="http://schemas.microsoft.com/office/drawing/2014/main" id="{0531658F-82AD-6547-B0FE-A0E451F54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183" r="5298" b="-183"/>
          <a:stretch/>
        </p:blipFill>
        <p:spPr bwMode="auto">
          <a:xfrm>
            <a:off x="3573928" y="974725"/>
            <a:ext cx="8452862" cy="4837848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04BCB1-4F3C-4264-AE53-9A4615EAEC34}"/>
              </a:ext>
            </a:extLst>
          </p:cNvPr>
          <p:cNvSpPr txBox="1">
            <a:spLocks/>
          </p:cNvSpPr>
          <p:nvPr/>
        </p:nvSpPr>
        <p:spPr>
          <a:xfrm>
            <a:off x="165210" y="595745"/>
            <a:ext cx="3643674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2800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timeline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573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1F8FD-2EE7-9043-81D8-CDEB2BE8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从</a:t>
            </a: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方法论上来讲</a:t>
            </a:r>
            <a:br>
              <a:rPr lang="en-US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2DCC1-7D21-6545-A13E-2C1298E83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9300"/>
            <a:ext cx="10132012" cy="391803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altLang="zh-CN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Statistical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v.s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Logic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analysis</a:t>
            </a:r>
          </a:p>
          <a:p>
            <a:pPr marL="0" indent="0" algn="ctr">
              <a:buNone/>
            </a:pPr>
            <a:endParaRPr lang="en-US" altLang="zh-CN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&gt;&gt;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example-01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generate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sentences</a:t>
            </a:r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&gt;&gt;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example-02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which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sentence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right</a:t>
            </a:r>
            <a:r>
              <a:rPr lang="zh-CN" altLang="en-US" sz="32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CN" sz="3200" dirty="0"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4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2DCC1-7D21-6545-A13E-2C1298E83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9300"/>
            <a:ext cx="10132012" cy="3918037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endParaRPr lang="en-US" altLang="zh-CN" sz="3200" dirty="0"/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Statistical</a:t>
            </a:r>
            <a:r>
              <a:rPr lang="zh-CN" altLang="en-US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v.s</a:t>
            </a:r>
            <a:r>
              <a:rPr lang="en-US" altLang="zh-CN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Logic</a:t>
            </a:r>
            <a:r>
              <a:rPr lang="zh-CN" altLang="en-US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analysis</a:t>
            </a:r>
          </a:p>
          <a:p>
            <a:pPr marL="0" indent="0" algn="ctr">
              <a:buNone/>
            </a:pP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Q:</a:t>
            </a:r>
            <a:r>
              <a:rPr lang="zh-CN" altLang="en-US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这两种思路，有何优劣？</a:t>
            </a:r>
            <a:endParaRPr lang="en-US" altLang="zh-CN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84D7BC-9D51-416E-B2E8-3C63691C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从</a:t>
            </a: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方法论上来讲</a:t>
            </a:r>
            <a:br>
              <a:rPr lang="en-US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3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DD07-3B01-A041-8092-35E952645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从问题范式上来讲</a:t>
            </a:r>
            <a:br>
              <a:rPr lang="en-CN" dirty="0"/>
            </a:b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paradigm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CN" sz="2000" dirty="0"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BAA0-148D-0B43-90B6-556FD83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09" y="2602645"/>
            <a:ext cx="9905998" cy="31242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Relax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/>
          </a:p>
          <a:p>
            <a:endParaRPr lang="en-CN" sz="3200" dirty="0"/>
          </a:p>
        </p:txBody>
      </p:sp>
      <p:pic>
        <p:nvPicPr>
          <p:cNvPr id="15362" name="Picture 2" descr="Image result for image detection">
            <a:extLst>
              <a:ext uri="{FF2B5EF4-FFF2-40B4-BE49-F238E27FC236}">
                <a16:creationId xmlns:a16="http://schemas.microsoft.com/office/drawing/2014/main" id="{690286EE-B46E-9045-82B4-45AF700C1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17" y="935626"/>
            <a:ext cx="46990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Image result for cat vs dog">
            <a:extLst>
              <a:ext uri="{FF2B5EF4-FFF2-40B4-BE49-F238E27FC236}">
                <a16:creationId xmlns:a16="http://schemas.microsoft.com/office/drawing/2014/main" id="{D183F0F8-0AD5-7843-9A97-6CD8C7F7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39" y="3903252"/>
            <a:ext cx="4696178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Image result for CNN network">
            <a:extLst>
              <a:ext uri="{FF2B5EF4-FFF2-40B4-BE49-F238E27FC236}">
                <a16:creationId xmlns:a16="http://schemas.microsoft.com/office/drawing/2014/main" id="{3286F5CC-1180-F144-9F6A-A1FE794D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40" y="4908840"/>
            <a:ext cx="4797468" cy="163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1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DDD3-8554-EB4F-87E1-4A84EF32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15955"/>
            <a:ext cx="9905998" cy="19050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我是谁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(who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am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I)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6F552-0384-544D-AF79-0D2ECED1A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30626"/>
            <a:ext cx="10497310" cy="5174975"/>
          </a:xfrm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2012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年使用机器学习方法获得美国数学建模大赛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奖（一等奖）</a:t>
            </a:r>
            <a:endParaRPr lang="en-US" altLang="zh-CN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年负责的人工智能对话系统获得教育部国家级大学生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万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千元资助</a:t>
            </a:r>
            <a:endParaRPr lang="en-US" altLang="zh-CN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2013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年获得清华大学，北京大学，浙江大学人工智能方向博士保送预录取</a:t>
            </a:r>
            <a:endParaRPr lang="en-US" altLang="zh-CN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2014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年本科毕业（计算机科学与技术，毕业论文完成于国家保密局甘肃分中心，研究课题：文本挖掘与情感识别）</a:t>
            </a:r>
            <a:endParaRPr lang="en-US" altLang="zh-CN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2017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年研究生毕业（浙江大学人工智能文本挖掘与知识图谱方向），在阿里巴巴集团与新华社合作项目实习期间独立完成了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项人工智能项目（文章自动摘要、基于理解的对话机器人）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supervised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liaoyuan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p9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2017-2018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期间在蚂蚁金服参与基于文本与社交网络的反洗钱工作，作为主要研发者完成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项人工智能专利，优化解决了嫌疑人挖掘，洗钱网络挖掘相关重要问题：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Supervised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Zhangpeng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P9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2018-2019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年在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IBM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Recognition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computing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lab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作为技术与算法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leader 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完成了：兴森快捷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PCB 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自动化生产项目（文本挖掘、自动推理、模式识别），价值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1000+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万人民币；建设银行智能柜台机器人（文本挖掘、自然语言理解、自然语言生成、对话机器人），价值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500+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人民币</a:t>
            </a:r>
            <a:endParaRPr lang="en-US" altLang="zh-CN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2019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年以独立作者身份签约机械工业出版社华章分社</a:t>
            </a:r>
            <a:endParaRPr lang="en-US" altLang="zh-CN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2019</a:t>
            </a:r>
            <a:r>
              <a:rPr lang="zh-CN" alt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年开始全身心投入人工智能在线教育</a:t>
            </a:r>
            <a:endParaRPr lang="en-US" altLang="zh-CN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19884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BAA0-148D-0B43-90B6-556FD83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72" y="2667000"/>
            <a:ext cx="9905998" cy="312420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endParaRPr lang="en-US" sz="3200" dirty="0"/>
          </a:p>
          <a:p>
            <a:pPr marL="0" indent="0">
              <a:buNone/>
            </a:pPr>
            <a:endParaRPr lang="en-CN" sz="3200" dirty="0"/>
          </a:p>
        </p:txBody>
      </p:sp>
      <p:pic>
        <p:nvPicPr>
          <p:cNvPr id="17410" name="Picture 2" descr="Image result for Chinese Chess">
            <a:extLst>
              <a:ext uri="{FF2B5EF4-FFF2-40B4-BE49-F238E27FC236}">
                <a16:creationId xmlns:a16="http://schemas.microsoft.com/office/drawing/2014/main" id="{49CB8EA7-ADE3-E141-879D-D38F1D9D8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3" y="371082"/>
            <a:ext cx="6482919" cy="364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49C93B47-CB1F-C94F-A9BE-500C62FBE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4" y="1776317"/>
            <a:ext cx="6482919" cy="49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0836D8E-C156-4FC8-8F2A-402AA8B93E1E}"/>
              </a:ext>
            </a:extLst>
          </p:cNvPr>
          <p:cNvSpPr txBox="1">
            <a:spLocks/>
          </p:cNvSpPr>
          <p:nvPr/>
        </p:nvSpPr>
        <p:spPr>
          <a:xfrm>
            <a:off x="716372" y="7620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从问题范式上来讲</a:t>
            </a:r>
            <a:br>
              <a:rPr lang="en-CN" dirty="0"/>
            </a:b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paradigm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CN" sz="2000" dirty="0"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44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BAA0-148D-0B43-90B6-556FD83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666999"/>
            <a:ext cx="5920867" cy="337387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C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ptimization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0" name="Picture 4" descr="Image result for cut rob problem">
            <a:extLst>
              <a:ext uri="{FF2B5EF4-FFF2-40B4-BE49-F238E27FC236}">
                <a16:creationId xmlns:a16="http://schemas.microsoft.com/office/drawing/2014/main" id="{51F03009-D1CA-654F-A648-D732A54A6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88" y="619507"/>
            <a:ext cx="3532632" cy="26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Image result for gradient descent">
            <a:extLst>
              <a:ext uri="{FF2B5EF4-FFF2-40B4-BE49-F238E27FC236}">
                <a16:creationId xmlns:a16="http://schemas.microsoft.com/office/drawing/2014/main" id="{356D51DC-33FB-D442-A814-B37276988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9288" y="3589020"/>
            <a:ext cx="3532632" cy="198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3F0F0F8-EA58-4239-8287-49B28FC326D8}"/>
              </a:ext>
            </a:extLst>
          </p:cNvPr>
          <p:cNvSpPr txBox="1">
            <a:spLocks/>
          </p:cNvSpPr>
          <p:nvPr/>
        </p:nvSpPr>
        <p:spPr>
          <a:xfrm>
            <a:off x="1141414" y="76199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从问题范式上来讲</a:t>
            </a:r>
            <a:br>
              <a:rPr lang="en-CN" dirty="0"/>
            </a:b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paradigm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CN" sz="2000" dirty="0"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7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3BAA0-148D-0B43-90B6-556FD836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666999"/>
            <a:ext cx="5920867" cy="3373879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marL="0" indent="0">
              <a:buNone/>
            </a:pPr>
            <a:endParaRPr lang="en-CN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CAC0E2-A334-4A65-B7FA-9BDDAD042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BF3A1E-6927-7846-8ADA-88B53A8E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0"/>
            <a:ext cx="7086600" cy="248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E72728-1B89-014F-96F4-6082F2387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225" y="2566294"/>
            <a:ext cx="6575349" cy="4214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5EC4AF-0A6E-884C-A5B2-36ABD7778E7B}"/>
              </a:ext>
            </a:extLst>
          </p:cNvPr>
          <p:cNvSpPr txBox="1"/>
          <p:nvPr/>
        </p:nvSpPr>
        <p:spPr>
          <a:xfrm>
            <a:off x="595522" y="5311036"/>
            <a:ext cx="4269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https://stanford-cs221.github.io/autumn2020/assignments/logic/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C7F989-354B-4C9B-B669-A9C787F13F4F}"/>
              </a:ext>
            </a:extLst>
          </p:cNvPr>
          <p:cNvSpPr txBox="1">
            <a:spLocks/>
          </p:cNvSpPr>
          <p:nvPr/>
        </p:nvSpPr>
        <p:spPr>
          <a:xfrm>
            <a:off x="1141414" y="76199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从问题范式上来讲</a:t>
            </a:r>
            <a:br>
              <a:rPr lang="en-CN" dirty="0"/>
            </a:b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From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paradigm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CN" sz="2000" dirty="0"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696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09734-F2DD-8049-BB2A-DE9D8D27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questionis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60AEB-8E18-A645-A876-CBA5FB9C5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&gt;&gt;&gt;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FIND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path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between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cities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state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model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&gt;&gt;&gt;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solve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rod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cut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problem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dynamic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programming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&gt;&gt;&gt;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solve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gradient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descent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problem</a:t>
            </a:r>
            <a:r>
              <a:rPr lang="zh-CN" altLang="en-US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optimization</a:t>
            </a:r>
            <a:r>
              <a:rPr lang="en-US" altLang="zh-CN" sz="28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)</a:t>
            </a:r>
            <a:endParaRPr lang="en-CN" sz="2800" dirty="0"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20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9516D-1B9C-294B-AD64-FBEF61590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381391"/>
            <a:ext cx="6150510" cy="27613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从研究对象来讲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endParaRPr lang="en-US" sz="2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61994-64B4-ED4C-BB80-2AB062C4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964" y="4124325"/>
            <a:ext cx="6308970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altLang="zh-CN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AI Agent </a:t>
            </a:r>
            <a:r>
              <a:rPr lang="zh-CN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KaiTi" panose="02010609060101010101" pitchFamily="49" charset="-122"/>
                <a:ea typeface="KaiTi" panose="02010609060101010101" pitchFamily="49" charset="-122"/>
              </a:rPr>
              <a:t>如何创建能够解决问题的</a:t>
            </a:r>
            <a:r>
              <a:rPr lang="en-US" altLang="zh-CN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KaiTi" panose="02010609060101010101" pitchFamily="49" charset="-122"/>
                <a:ea typeface="KaiTi" panose="02010609060101010101" pitchFamily="49" charset="-122"/>
              </a:rPr>
              <a:t>方法与模型</a:t>
            </a:r>
            <a:endParaRPr lang="en-US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73" name="Rounded Rectangle 7">
            <a:extLst>
              <a:ext uri="{FF2B5EF4-FFF2-40B4-BE49-F238E27FC236}">
                <a16:creationId xmlns:a16="http://schemas.microsoft.com/office/drawing/2014/main" id="{152A00E3-10FF-4194-8AB1-E31E8B331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9132" y="847726"/>
            <a:ext cx="3416888" cy="5234441"/>
          </a:xfrm>
          <a:prstGeom prst="roundRect">
            <a:avLst>
              <a:gd name="adj" fmla="val 3812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8" name="Picture 4" descr="Image result for use tools">
            <a:extLst>
              <a:ext uri="{FF2B5EF4-FFF2-40B4-BE49-F238E27FC236}">
                <a16:creationId xmlns:a16="http://schemas.microsoft.com/office/drawing/2014/main" id="{6C16BE3E-FD1B-9E40-957C-6E598FCD9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5" r="9100" b="-2"/>
          <a:stretch/>
        </p:blipFill>
        <p:spPr bwMode="auto">
          <a:xfrm>
            <a:off x="7762240" y="1014354"/>
            <a:ext cx="3090672" cy="2368296"/>
          </a:xfrm>
          <a:custGeom>
            <a:avLst/>
            <a:gdLst/>
            <a:ahLst/>
            <a:cxnLst/>
            <a:rect l="l" t="t" r="r" b="b"/>
            <a:pathLst>
              <a:path w="3090672" h="2368296">
                <a:moveTo>
                  <a:pt x="75505" y="0"/>
                </a:moveTo>
                <a:lnTo>
                  <a:pt x="3015167" y="0"/>
                </a:lnTo>
                <a:cubicBezTo>
                  <a:pt x="3056867" y="0"/>
                  <a:pt x="3090672" y="33805"/>
                  <a:pt x="3090672" y="75505"/>
                </a:cubicBezTo>
                <a:lnTo>
                  <a:pt x="3090672" y="2368296"/>
                </a:lnTo>
                <a:lnTo>
                  <a:pt x="0" y="2368296"/>
                </a:lnTo>
                <a:lnTo>
                  <a:pt x="0" y="75505"/>
                </a:lnTo>
                <a:cubicBezTo>
                  <a:pt x="0" y="33805"/>
                  <a:pt x="33805" y="0"/>
                  <a:pt x="7550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Image result for AI">
            <a:extLst>
              <a:ext uri="{FF2B5EF4-FFF2-40B4-BE49-F238E27FC236}">
                <a16:creationId xmlns:a16="http://schemas.microsoft.com/office/drawing/2014/main" id="{79C32728-A3AB-1641-B1C6-7943707A0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r="6139" b="1"/>
          <a:stretch/>
        </p:blipFill>
        <p:spPr bwMode="auto">
          <a:xfrm>
            <a:off x="7762240" y="3547242"/>
            <a:ext cx="3090672" cy="2368296"/>
          </a:xfrm>
          <a:custGeom>
            <a:avLst/>
            <a:gdLst/>
            <a:ahLst/>
            <a:cxnLst/>
            <a:rect l="l" t="t" r="r" b="b"/>
            <a:pathLst>
              <a:path w="3090672" h="2368296">
                <a:moveTo>
                  <a:pt x="0" y="0"/>
                </a:moveTo>
                <a:lnTo>
                  <a:pt x="3090672" y="0"/>
                </a:lnTo>
                <a:lnTo>
                  <a:pt x="3090672" y="2292791"/>
                </a:lnTo>
                <a:cubicBezTo>
                  <a:pt x="3090672" y="2334491"/>
                  <a:pt x="3056867" y="2368296"/>
                  <a:pt x="3015167" y="2368296"/>
                </a:cubicBezTo>
                <a:lnTo>
                  <a:pt x="75505" y="2368296"/>
                </a:lnTo>
                <a:cubicBezTo>
                  <a:pt x="33805" y="2368296"/>
                  <a:pt x="0" y="2334491"/>
                  <a:pt x="0" y="22927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894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61994-64B4-ED4C-BB80-2AB062C42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如何使用这些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AI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模型 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2530" name="Picture 2" descr="Image result for use tools">
            <a:extLst>
              <a:ext uri="{FF2B5EF4-FFF2-40B4-BE49-F238E27FC236}">
                <a16:creationId xmlns:a16="http://schemas.microsoft.com/office/drawing/2014/main" id="{3D249FD6-20F1-5D4A-BE35-11A1F4A20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389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C7C0F1B-BA47-48EE-A528-48CC71251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57" y="872836"/>
            <a:ext cx="5679455" cy="14663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从研究对象来讲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zh-CN" altLang="en-US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endParaRPr lang="en-US" sz="2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87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63A93-17D9-0849-AF15-83F2B8ED4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579" y="5315249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人工智能和其他学科的关系是什么</a:t>
            </a:r>
            <a:r>
              <a:rPr lang="zh-CN" altLang="en-US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US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9507796-7C27-FF43-99EF-FCF913A4C3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59210"/>
              </p:ext>
            </p:extLst>
          </p:nvPr>
        </p:nvGraphicFramePr>
        <p:xfrm>
          <a:off x="635456" y="566589"/>
          <a:ext cx="11251743" cy="4569083"/>
        </p:xfrm>
        <a:graphic>
          <a:graphicData uri="http://schemas.openxmlformats.org/drawingml/2006/table">
            <a:tbl>
              <a:tblPr firstRow="1" bandRow="1">
                <a:solidFill>
                  <a:schemeClr val="bg1">
                    <a:lumMod val="95000"/>
                  </a:schemeClr>
                </a:solidFill>
                <a:tableStyleId>{5C22544A-7EE6-4342-B048-85BDC9FD1C3A}</a:tableStyleId>
              </a:tblPr>
              <a:tblGrid>
                <a:gridCol w="3026102">
                  <a:extLst>
                    <a:ext uri="{9D8B030D-6E8A-4147-A177-3AD203B41FA5}">
                      <a16:colId xmlns:a16="http://schemas.microsoft.com/office/drawing/2014/main" val="3432142473"/>
                    </a:ext>
                  </a:extLst>
                </a:gridCol>
                <a:gridCol w="2883270">
                  <a:extLst>
                    <a:ext uri="{9D8B030D-6E8A-4147-A177-3AD203B41FA5}">
                      <a16:colId xmlns:a16="http://schemas.microsoft.com/office/drawing/2014/main" val="1305804715"/>
                    </a:ext>
                  </a:extLst>
                </a:gridCol>
                <a:gridCol w="2316269">
                  <a:extLst>
                    <a:ext uri="{9D8B030D-6E8A-4147-A177-3AD203B41FA5}">
                      <a16:colId xmlns:a16="http://schemas.microsoft.com/office/drawing/2014/main" val="935969584"/>
                    </a:ext>
                  </a:extLst>
                </a:gridCol>
                <a:gridCol w="3026102">
                  <a:extLst>
                    <a:ext uri="{9D8B030D-6E8A-4147-A177-3AD203B41FA5}">
                      <a16:colId xmlns:a16="http://schemas.microsoft.com/office/drawing/2014/main" val="136684469"/>
                    </a:ext>
                  </a:extLst>
                </a:gridCol>
              </a:tblGrid>
              <a:tr h="74548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 dirty="0">
                          <a:solidFill>
                            <a:schemeClr val="bg1"/>
                          </a:solidFill>
                        </a:rPr>
                        <a:t>重要模型</a:t>
                      </a:r>
                      <a:endParaRPr lang="en-US" altLang="zh-CN" sz="1400" b="0" cap="none" spc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 dirty="0">
                          <a:solidFill>
                            <a:schemeClr val="bg1"/>
                          </a:solidFill>
                        </a:rPr>
                        <a:t>Important</a:t>
                      </a:r>
                      <a:r>
                        <a:rPr lang="zh-CN" altLang="en-US" sz="1400" b="0" cap="none" spc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0" cap="none" spc="0" dirty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CN" sz="1400" b="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作者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en-CN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发布时间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datetime</a:t>
                      </a:r>
                      <a:endParaRPr lang="en-CN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起源学科</a:t>
                      </a:r>
                      <a:endParaRPr lang="en-US" altLang="zh-CN" sz="1400" b="0" cap="none" spc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Original</a:t>
                      </a:r>
                      <a:r>
                        <a:rPr lang="zh-CN" altLang="en-US" sz="1400" b="0" cap="none" spc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b="0" cap="none" spc="0">
                          <a:solidFill>
                            <a:schemeClr val="bg1"/>
                          </a:solidFill>
                        </a:rPr>
                        <a:t>Domain</a:t>
                      </a:r>
                      <a:endParaRPr lang="en-CN" sz="1400" b="0" cap="none" spc="0">
                        <a:solidFill>
                          <a:schemeClr val="bg1"/>
                        </a:solidFill>
                      </a:endParaRPr>
                    </a:p>
                  </a:txBody>
                  <a:tcPr marL="80059" marR="80059" marT="80059" marB="400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44741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Bayes rule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Bayes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1763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probability</a:t>
                      </a:r>
                      <a:endParaRPr lang="en-CN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558400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Least squares regression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Gauss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1795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astronomy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756993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First-Order logic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Frege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1893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logic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903272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Maximum likelihood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Fisher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1922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statistics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67742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Artificial neural networks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McCulloch / Pitts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1943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neuroscience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555500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Minimax game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Von Neumann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1944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economics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080551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Stochastic gradient descent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Robbins / </a:t>
                      </a:r>
                      <a:r>
                        <a:rPr lang="en-US" sz="1100" cap="none" spc="0" err="1">
                          <a:solidFill>
                            <a:schemeClr val="tx1"/>
                          </a:solidFill>
                          <a:effectLst/>
                        </a:rPr>
                        <a:t>Monro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1951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optimization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800354"/>
                  </a:ext>
                </a:extLst>
              </a:tr>
              <a:tr h="401942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Uniform cost search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Dijkstra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1956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CN" sz="1100" cap="none" spc="0">
                          <a:solidFill>
                            <a:schemeClr val="tx1"/>
                          </a:solidFill>
                        </a:rPr>
                        <a:t>lgo</a:t>
                      </a:r>
                      <a:r>
                        <a:rPr lang="en-US" altLang="zh-CN" sz="1100" cap="none" spc="0" err="1">
                          <a:solidFill>
                            <a:schemeClr val="tx1"/>
                          </a:solidFill>
                        </a:rPr>
                        <a:t>rithm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and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100" cap="none" spc="0">
                          <a:solidFill>
                            <a:schemeClr val="tx1"/>
                          </a:solidFill>
                        </a:rPr>
                        <a:t>structure</a:t>
                      </a:r>
                      <a:r>
                        <a:rPr lang="zh-CN" altLang="en-US" sz="1100" cap="none" spc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385523"/>
                  </a:ext>
                </a:extLst>
              </a:tr>
              <a:tr h="608066"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Value iteration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Bellman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cap="none" spc="0">
                          <a:solidFill>
                            <a:schemeClr val="tx1"/>
                          </a:solidFill>
                          <a:effectLst/>
                        </a:rPr>
                        <a:t>1957</a:t>
                      </a:r>
                      <a:endParaRPr lang="en-CN" sz="1100" cap="none" spc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none" spc="0" dirty="0">
                          <a:solidFill>
                            <a:schemeClr val="tx1"/>
                          </a:solidFill>
                          <a:effectLst/>
                        </a:rPr>
                        <a:t>control theory</a:t>
                      </a:r>
                    </a:p>
                    <a:p>
                      <a:pPr algn="ctr"/>
                      <a:endParaRPr lang="en-CN" sz="11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0059" marR="80059" marT="80059" marB="400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676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0439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36928-81EE-0440-AA79-EB56AEF9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为什么我们要学习人工智能呢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 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9E9A4-3471-BD48-8209-C11134569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04581"/>
            <a:ext cx="9905998" cy="420874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特斯拉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iPhone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、抖音 、淘宝 这些的成功都是因为我们处在一个数字智能时代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人工智能是一种力量，是一种能够使用数据这种能源的力量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而且可以实现职业的可持续成长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93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DE49-FAD1-AB42-9443-588660F4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3" y="450273"/>
            <a:ext cx="9905998" cy="1905000"/>
          </a:xfrm>
        </p:spPr>
        <p:txBody>
          <a:bodyPr>
            <a:normAutofit/>
          </a:bodyPr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怎么学好人工智能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28B9008-04EB-A34F-B59B-EDA5F2D288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3204387"/>
              </p:ext>
            </p:extLst>
          </p:nvPr>
        </p:nvGraphicFramePr>
        <p:xfrm>
          <a:off x="-464008" y="1841326"/>
          <a:ext cx="12313630" cy="4743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694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93CB4F-FACF-7646-8666-9728DA117E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993CB4F-FACF-7646-8666-9728DA117E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2D7589-0D99-3344-8073-EBEC4BC820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72D7589-0D99-3344-8073-EBEC4BC820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B0906C3-C30B-2342-8BEB-2C3130BFD4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B0906C3-C30B-2342-8BEB-2C3130BFD4D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5E96329-A798-F94F-9304-5E84BC0EDB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55E96329-A798-F94F-9304-5E84BC0EDB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7A46C-4A45-224D-8BAA-18D3061B7B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8AC7A46C-4A45-224D-8BAA-18D3061B7B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F5ABFF-2118-154F-93C5-8FF877B5A0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4CF5ABFF-2118-154F-93C5-8FF877B5A0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4FD608-6E22-E948-9377-6ADBAC024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0C4FD608-6E22-E948-9377-6ADBAC024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E7CFE51-716E-7843-A8FB-3ECDA98ABE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graphicEl>
                                              <a:dgm id="{CE7CFE51-716E-7843-A8FB-3ECDA98ABE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BE3093-D87E-9648-86D1-CE8DC59AF3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F3BE3093-D87E-9648-86D1-CE8DC59AF3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3AEDAA-9115-0441-BA05-9C19C68C8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2B3AEDAA-9115-0441-BA05-9C19C68C8C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72BD58-9E01-2645-A404-E482E15D87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9C72BD58-9E01-2645-A404-E482E15D87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B965DF2-468A-7649-9207-09D7D051D8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">
                                            <p:graphicEl>
                                              <a:dgm id="{2B965DF2-468A-7649-9207-09D7D051D8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5D9A18-662A-AC4D-8043-A6969CEE5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graphicEl>
                                              <a:dgm id="{5E5D9A18-662A-AC4D-8043-A6969CEE5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10A000-60AE-734E-8649-97C8AABD15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5">
                                            <p:graphicEl>
                                              <a:dgm id="{1910A000-60AE-734E-8649-97C8AABD15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2C7175D-66CB-F540-9E81-1F72E9B627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5">
                                            <p:graphicEl>
                                              <a:dgm id="{E2C7175D-66CB-F540-9E81-1F72E9B627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9648CC-B9B3-DC43-93A7-FA5FC4E136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">
                                            <p:graphicEl>
                                              <a:dgm id="{6A9648CC-B9B3-DC43-93A7-FA5FC4E136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C647AB-F4AF-CC43-B44B-BAC92CB9B6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69C647AB-F4AF-CC43-B44B-BAC92CB9B6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E126734-80A3-B742-BAE1-80B7A3934D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">
                                            <p:graphicEl>
                                              <a:dgm id="{0E126734-80A3-B742-BAE1-80B7A3934D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84D07D7-0D80-2C40-835A-B6B42E66C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">
                                            <p:graphicEl>
                                              <a:dgm id="{184D07D7-0D80-2C40-835A-B6B42E66C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83DEDD-5285-0642-9D33-BE5393548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5">
                                            <p:graphicEl>
                                              <a:dgm id="{2C83DEDD-5285-0642-9D33-BE53935485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48DCF4-40E7-5141-BEB1-46A69C523D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5">
                                            <p:graphicEl>
                                              <a:dgm id="{5F48DCF4-40E7-5141-BEB1-46A69C523D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3FAD6D-B493-2944-A8E8-E50DCD3787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">
                                            <p:graphicEl>
                                              <a:dgm id="{C13FAD6D-B493-2944-A8E8-E50DCD37878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19F14A-1207-194C-AB5B-DE140FF3B1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5">
                                            <p:graphicEl>
                                              <a:dgm id="{2C19F14A-1207-194C-AB5B-DE140FF3B1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344038-5117-DA43-9DAA-008821FDBD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5">
                                            <p:graphicEl>
                                              <a:dgm id="{62344038-5117-DA43-9DAA-008821FDBD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4CB6-4FC8-2F41-B687-A0CA8A844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1189"/>
            <a:ext cx="9905998" cy="1905000"/>
          </a:xfrm>
        </p:spPr>
        <p:txBody>
          <a:bodyPr>
            <a:normAutofit/>
          </a:bodyPr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当你遇到以下问题的时候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，你该怎么办？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1FE6E-8094-5A49-9720-BB77DDFD9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28384"/>
            <a:ext cx="10132012" cy="484757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</a:rPr>
              <a:t> 遇到相关的名词术语，方程，公式，代码看不懂</a:t>
            </a:r>
            <a:endParaRPr lang="en-US" altLang="zh-CN" sz="2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Not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en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放弃继续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、立马问助教、怀疑自己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首先查询维基百科、</a:t>
            </a:r>
            <a:r>
              <a:rPr lang="en-US" altLang="zh-CN" dirty="0" err="1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bing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等高质量搜索引擎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花费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15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分钟仍然不能找到答案，找助教帮忙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CN" sz="2200" b="1" dirty="0">
                <a:latin typeface="KaiTi" panose="02010609060101010101" pitchFamily="49" charset="-122"/>
                <a:ea typeface="KaiTi" panose="02010609060101010101" pitchFamily="49" charset="-122"/>
              </a:rPr>
              <a:t>代码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</a:rPr>
              <a:t>感到困难 做不出来</a:t>
            </a:r>
            <a:endParaRPr lang="en-US" altLang="zh-CN" sz="2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Not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放弃继续、立马问助教、怀疑自己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en-US" dirty="0" err="1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想尽各种办法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，查询高质量搜索引擎，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Stack Overflow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GitHub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花费</a:t>
            </a:r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个小时仍然没有头绪，找到同学或者助教帮忙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marL="457200" lvl="1" indent="0">
              <a:buNone/>
            </a:pP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If</a:t>
            </a:r>
            <a:r>
              <a:rPr lang="zh-CN" altLang="en-US" sz="2200" b="1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200" b="1" dirty="0">
                <a:latin typeface="KaiTi" panose="02010609060101010101" pitchFamily="49" charset="-122"/>
                <a:ea typeface="KaiTi" panose="02010609060101010101" pitchFamily="49" charset="-122"/>
              </a:rPr>
              <a:t>感到作业、任务过于简单</a:t>
            </a:r>
            <a:endParaRPr lang="en-US" altLang="zh-CN" sz="2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Not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en-US" dirty="0" err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觉得课程太简单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，放弃学习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Do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私信我，我给你一些更具挑战性的内容</a:t>
            </a:r>
            <a:r>
              <a:rPr lang="en-US" altLang="zh-CN" dirty="0">
                <a:solidFill>
                  <a:srgbClr val="00B05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)</a:t>
            </a:r>
            <a:endParaRPr lang="en-US" dirty="0">
              <a:solidFill>
                <a:srgbClr val="00B05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948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44" descr="44">
            <a:hlinkClick r:id="" action="ppaction://media"/>
            <a:extLst>
              <a:ext uri="{FF2B5EF4-FFF2-40B4-BE49-F238E27FC236}">
                <a16:creationId xmlns:a16="http://schemas.microsoft.com/office/drawing/2014/main" id="{2AAAB6C4-80F6-8D4B-A005-E486106F3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5219" y="4075169"/>
            <a:ext cx="1582821" cy="2511679"/>
          </a:xfrm>
          <a:prstGeom prst="rect">
            <a:avLst/>
          </a:prstGeom>
        </p:spPr>
      </p:pic>
      <p:pic>
        <p:nvPicPr>
          <p:cNvPr id="11" name="98" descr="98">
            <a:hlinkClick r:id="" action="ppaction://media"/>
            <a:extLst>
              <a:ext uri="{FF2B5EF4-FFF2-40B4-BE49-F238E27FC236}">
                <a16:creationId xmlns:a16="http://schemas.microsoft.com/office/drawing/2014/main" id="{6F017F85-D49B-1449-8DFF-C20DAF0BB9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87113" y="4048596"/>
            <a:ext cx="1423632" cy="25122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289BD6-DBA2-7445-957B-CA0F5F8BFED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1327" r="-1" b="2158"/>
          <a:stretch/>
        </p:blipFill>
        <p:spPr>
          <a:xfrm>
            <a:off x="7708040" y="4065073"/>
            <a:ext cx="1688529" cy="2495815"/>
          </a:xfrm>
          <a:prstGeom prst="rect">
            <a:avLst/>
          </a:prstGeom>
        </p:spPr>
      </p:pic>
      <p:pic>
        <p:nvPicPr>
          <p:cNvPr id="1030" name="Picture 6" descr="Image result for 蚂蚁金服">
            <a:extLst>
              <a:ext uri="{FF2B5EF4-FFF2-40B4-BE49-F238E27FC236}">
                <a16:creationId xmlns:a16="http://schemas.microsoft.com/office/drawing/2014/main" id="{A37FB75E-722A-6C49-9BDD-3A4B1E54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68" y="4236538"/>
            <a:ext cx="2312803" cy="183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BM">
            <a:extLst>
              <a:ext uri="{FF2B5EF4-FFF2-40B4-BE49-F238E27FC236}">
                <a16:creationId xmlns:a16="http://schemas.microsoft.com/office/drawing/2014/main" id="{749D86E8-D735-B04C-B58E-6B31E6DE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71" y="4245584"/>
            <a:ext cx="2984648" cy="186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I research">
            <a:extLst>
              <a:ext uri="{FF2B5EF4-FFF2-40B4-BE49-F238E27FC236}">
                <a16:creationId xmlns:a16="http://schemas.microsoft.com/office/drawing/2014/main" id="{4336ACC8-D57E-C946-A970-DC7A64FD9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564" y="1500585"/>
            <a:ext cx="4242960" cy="22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0ADDD3-8554-EB4F-87E1-4A84EF32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131" y="404512"/>
            <a:ext cx="9905998" cy="1070113"/>
          </a:xfrm>
        </p:spPr>
        <p:txBody>
          <a:bodyPr/>
          <a:lstStyle/>
          <a:p>
            <a:r>
              <a:rPr lang="en-CN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相信是成功的必要条件</a:t>
            </a:r>
            <a:br>
              <a:rPr lang="en-US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Trust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necessary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success</a:t>
            </a:r>
            <a:endParaRPr lang="en-CN" dirty="0">
              <a:solidFill>
                <a:schemeClr val="tx1"/>
              </a:solidFill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CECAFB1-472D-2F40-8F0A-4582BEE3925A}"/>
              </a:ext>
            </a:extLst>
          </p:cNvPr>
          <p:cNvSpPr/>
          <p:nvPr/>
        </p:nvSpPr>
        <p:spPr>
          <a:xfrm>
            <a:off x="7331676" y="1679713"/>
            <a:ext cx="2619632" cy="1668162"/>
          </a:xfrm>
          <a:prstGeom prst="ellipse">
            <a:avLst/>
          </a:prstGeom>
          <a:solidFill>
            <a:srgbClr val="7030A0">
              <a:alpha val="4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54D480-52FA-B349-8104-3FA4A84F9C10}"/>
              </a:ext>
            </a:extLst>
          </p:cNvPr>
          <p:cNvSpPr/>
          <p:nvPr/>
        </p:nvSpPr>
        <p:spPr>
          <a:xfrm>
            <a:off x="1830755" y="4344205"/>
            <a:ext cx="2619632" cy="1668162"/>
          </a:xfrm>
          <a:prstGeom prst="ellipse">
            <a:avLst/>
          </a:prstGeom>
          <a:solidFill>
            <a:srgbClr val="FF0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CF6F6D-72EA-F44C-B878-90FA9C785368}"/>
              </a:ext>
            </a:extLst>
          </p:cNvPr>
          <p:cNvSpPr/>
          <p:nvPr/>
        </p:nvSpPr>
        <p:spPr>
          <a:xfrm>
            <a:off x="7331676" y="4417988"/>
            <a:ext cx="2619632" cy="1668162"/>
          </a:xfrm>
          <a:prstGeom prst="ellipse">
            <a:avLst/>
          </a:prstGeom>
          <a:solidFill>
            <a:srgbClr val="00B050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1026" name="Picture 2" descr="Image result for python">
            <a:extLst>
              <a:ext uri="{FF2B5EF4-FFF2-40B4-BE49-F238E27FC236}">
                <a16:creationId xmlns:a16="http://schemas.microsoft.com/office/drawing/2014/main" id="{3DDBB736-5BBD-2E41-BF14-B099E789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505125"/>
            <a:ext cx="3968021" cy="223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93627D9-D8E9-A141-834B-98630A3F4DCC}"/>
              </a:ext>
            </a:extLst>
          </p:cNvPr>
          <p:cNvSpPr/>
          <p:nvPr/>
        </p:nvSpPr>
        <p:spPr>
          <a:xfrm>
            <a:off x="1977081" y="1688309"/>
            <a:ext cx="2619632" cy="1668162"/>
          </a:xfrm>
          <a:prstGeom prst="ellipse">
            <a:avLst/>
          </a:prstGeom>
          <a:solidFill>
            <a:srgbClr val="0070C0">
              <a:alpha val="1803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11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522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B97DA-097A-1047-B0D2-9D32453F5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为什么人工智能岗位的薪资往往较高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3554" name="Picture 2" descr="Image result for leverage">
            <a:extLst>
              <a:ext uri="{FF2B5EF4-FFF2-40B4-BE49-F238E27FC236}">
                <a16:creationId xmlns:a16="http://schemas.microsoft.com/office/drawing/2014/main" id="{DA4F60E6-85B3-E742-96C0-E143EF06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9" y="2141057"/>
            <a:ext cx="7200441" cy="440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346DA-459B-BB4A-A1FA-EC5B1D74948F}"/>
              </a:ext>
            </a:extLst>
          </p:cNvPr>
          <p:cNvSpPr txBox="1"/>
          <p:nvPr/>
        </p:nvSpPr>
        <p:spPr>
          <a:xfrm>
            <a:off x="8154444" y="4484318"/>
            <a:ext cx="91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CN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5DA6D-3BE5-464C-ABA5-C6C8FEEAA95C}"/>
              </a:ext>
            </a:extLst>
          </p:cNvPr>
          <p:cNvSpPr txBox="1"/>
          <p:nvPr/>
        </p:nvSpPr>
        <p:spPr>
          <a:xfrm>
            <a:off x="2568212" y="2818356"/>
            <a:ext cx="9014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Profit</a:t>
            </a:r>
            <a:r>
              <a:rPr lang="zh-CN" altLang="en-US" dirty="0">
                <a:solidFill>
                  <a:schemeClr val="bg1"/>
                </a:solidFill>
              </a:rPr>
              <a:t>  </a:t>
            </a:r>
            <a:endParaRPr lang="en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22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8CD1-6DD8-3E47-A5F2-5174DEA1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这门课程的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收获</a:t>
            </a:r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是什么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C651D-DA65-124B-8425-1147559F6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54893"/>
            <a:ext cx="9905998" cy="3624197"/>
          </a:xfrm>
        </p:spPr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能力：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常见的人工智能问题自己能够提出解决方案，并且代码实现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潜力：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新出现的人工智能模型能够理解，能够自学最新的模型与代码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就业：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符合年薪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25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万及以上公司的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AI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算法岗位的能力要求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4.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适应性：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培养数字时代的智能能力，能够在这个世界中更加适应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1963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94198-2A96-9648-BBA7-87BEE953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68" y="670272"/>
            <a:ext cx="9905998" cy="1905000"/>
          </a:xfrm>
        </p:spPr>
        <p:txBody>
          <a:bodyPr>
            <a:normAutofit/>
          </a:bodyPr>
          <a:lstStyle/>
          <a:p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如何帮助自己更好的求职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6D3F8-57CD-C043-8F4D-A689F66CE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177" y="2666999"/>
            <a:ext cx="9905998" cy="3124201"/>
          </a:xfrm>
        </p:spPr>
        <p:txBody>
          <a:bodyPr anchor="ctr">
            <a:normAutofit/>
          </a:bodyPr>
          <a:lstStyle/>
          <a:p>
            <a:pPr>
              <a:lnSpc>
                <a:spcPct val="200000"/>
              </a:lnSpc>
            </a:pPr>
            <a:r>
              <a:rPr lang="en-CN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Github</a:t>
            </a:r>
          </a:p>
          <a:p>
            <a:r>
              <a:rPr lang="en-CN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Link</a:t>
            </a:r>
            <a:r>
              <a:rPr lang="en-US" altLang="zh-CN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ed</a:t>
            </a:r>
            <a:r>
              <a:rPr lang="en-CN" sz="3200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In</a:t>
            </a:r>
          </a:p>
          <a:p>
            <a:r>
              <a:rPr lang="en-CN" sz="3200" dirty="0">
                <a:latin typeface="KaiTi" panose="02010609060101010101" pitchFamily="49" charset="-122"/>
                <a:ea typeface="KaiTi" panose="02010609060101010101" pitchFamily="49" charset="-122"/>
              </a:rPr>
              <a:t>自研项目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B60C5-A7E0-9D46-B52E-E4DBC2AE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247" y="140505"/>
            <a:ext cx="5768635" cy="35233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B134E5-CEB4-5744-A899-4881AFEC4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246" y="3663863"/>
            <a:ext cx="5768635" cy="860093"/>
          </a:xfrm>
          <a:prstGeom prst="rect">
            <a:avLst/>
          </a:prstGeom>
        </p:spPr>
      </p:pic>
      <p:pic>
        <p:nvPicPr>
          <p:cNvPr id="24578" name="Picture 2" descr="Image result for linkedin">
            <a:extLst>
              <a:ext uri="{FF2B5EF4-FFF2-40B4-BE49-F238E27FC236}">
                <a16:creationId xmlns:a16="http://schemas.microsoft.com/office/drawing/2014/main" id="{30CD253F-CA60-7940-80E4-BFF20DA63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45" y="4206212"/>
            <a:ext cx="5768635" cy="26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926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D9FBD-B0C2-334D-BFF2-D1ECAE7EA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87926"/>
            <a:ext cx="9905998" cy="1905000"/>
          </a:xfrm>
        </p:spPr>
        <p:txBody>
          <a:bodyPr>
            <a:normAutofit/>
          </a:bodyPr>
          <a:lstStyle/>
          <a:p>
            <a:r>
              <a:rPr lang="en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mework</a:t>
            </a:r>
            <a:endParaRPr lang="en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3E821-71CB-DB44-9206-6351F8EB6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80670"/>
            <a:ext cx="10169591" cy="469412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200" dirty="0"/>
              <a:t>1.</a:t>
            </a:r>
            <a:r>
              <a:rPr lang="zh-CN" altLang="en-US" sz="2200" dirty="0"/>
              <a:t> 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回答以下问题，并且发送邮件到</a:t>
            </a:r>
            <a:r>
              <a:rPr lang="zh-CN" altLang="en-US" sz="2200" dirty="0"/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minchiuan.gao@gmail.com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following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questions:</a:t>
            </a: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你参加这门课的目的是什么？希望达到什么结果？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你达到期望的结果，有什么需要克服的困难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劣势？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你达到期望的结果，有什么可以发挥的长处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/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优点？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你认为我们的课程授课方式有哪些需要改进的？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zh-CN" altLang="en-CN" sz="2200" dirty="0">
                <a:latin typeface="KaiTi" panose="02010609060101010101" pitchFamily="49" charset="-122"/>
                <a:ea typeface="KaiTi" panose="02010609060101010101" pitchFamily="49" charset="-122"/>
              </a:rPr>
              <a:t>总结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以下问题，答案提交至开课吧平台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人工智能、机器学习和深度学习之间有什么关系和异同？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人工智能和数学、算法与数据结构有什么关系？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你能给出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个人工智能实例，这些实例是使用了那种方法论、范式吗？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（选做）你能复现出我们课堂上的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个代码实例吗？</a:t>
            </a:r>
            <a:endParaRPr lang="en-CN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264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BF62B-5F36-A645-8130-C1853C594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-Lecture-02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/>
              <a:t>机器学习初探</a:t>
            </a:r>
            <a:br>
              <a:rPr lang="en-US" altLang="zh-CN" sz="3600" dirty="0"/>
            </a:b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First-step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01F4-2E65-A844-AFA4-F438D0DAD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711036"/>
            <a:ext cx="9905998" cy="3124201"/>
          </a:xfrm>
        </p:spPr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如何衡量向量的相似性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metric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for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tensor</a:t>
            </a:r>
            <a:r>
              <a:rPr lang="zh-CN" altLang="en-US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ea typeface="KaiTi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k-means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算法进行聚类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线性回归与梯度下降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7776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5257-2A23-0F46-8052-D1B3A055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47354"/>
            <a:ext cx="9905998" cy="1905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CN" dirty="0">
                <a:latin typeface="KaiTi" panose="02010609060101010101" pitchFamily="49" charset="-122"/>
                <a:ea typeface="KaiTi" panose="02010609060101010101" pitchFamily="49" charset="-122"/>
              </a:rPr>
              <a:t>人工智能是什么</a:t>
            </a:r>
            <a:br>
              <a:rPr lang="en-US" sz="36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</a:b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what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artificial</a:t>
            </a:r>
            <a:r>
              <a:rPr lang="zh-CN" altLang="en-US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intelligence</a:t>
            </a:r>
            <a:endParaRPr lang="en-CN" sz="2000" dirty="0"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94B1-A6FD-F54E-A62B-D2D9D96C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6FE594C9-42C7-F34E-9F75-5F263F1AD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23" y="2940292"/>
            <a:ext cx="3173364" cy="2108882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0" name="图像" descr="图像">
            <a:extLst>
              <a:ext uri="{FF2B5EF4-FFF2-40B4-BE49-F238E27FC236}">
                <a16:creationId xmlns:a16="http://schemas.microsoft.com/office/drawing/2014/main" id="{8FEEE7BC-7BDB-954F-91F4-13E05F439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46" y="2279159"/>
            <a:ext cx="3173364" cy="2115576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2" name="图像" descr="图像">
            <a:extLst>
              <a:ext uri="{FF2B5EF4-FFF2-40B4-BE49-F238E27FC236}">
                <a16:creationId xmlns:a16="http://schemas.microsoft.com/office/drawing/2014/main" id="{CF2C0FD4-2456-5D42-9CA8-F4DD6160B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133" y="1624720"/>
            <a:ext cx="3173364" cy="2115576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4" name="图像" descr="图像">
            <a:extLst>
              <a:ext uri="{FF2B5EF4-FFF2-40B4-BE49-F238E27FC236}">
                <a16:creationId xmlns:a16="http://schemas.microsoft.com/office/drawing/2014/main" id="{87621152-3DCD-B842-832F-B3E5EF20F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9" y="3758832"/>
            <a:ext cx="3173364" cy="2115576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6" name="图像" descr="图像">
            <a:extLst>
              <a:ext uri="{FF2B5EF4-FFF2-40B4-BE49-F238E27FC236}">
                <a16:creationId xmlns:a16="http://schemas.microsoft.com/office/drawing/2014/main" id="{4B996C6D-2FAF-CF45-B269-32E92FD7C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411" y="4264679"/>
            <a:ext cx="3173364" cy="2115576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7" name="图像" descr="图像">
            <a:extLst>
              <a:ext uri="{FF2B5EF4-FFF2-40B4-BE49-F238E27FC236}">
                <a16:creationId xmlns:a16="http://schemas.microsoft.com/office/drawing/2014/main" id="{B2FB5174-ACFC-4346-BE2B-077CBFC91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4555" y="3966772"/>
            <a:ext cx="3173364" cy="2118955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8" name="图像" descr="图像">
            <a:extLst>
              <a:ext uri="{FF2B5EF4-FFF2-40B4-BE49-F238E27FC236}">
                <a16:creationId xmlns:a16="http://schemas.microsoft.com/office/drawing/2014/main" id="{034D509F-035A-1946-91D0-E429EE43F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91977" y="2657076"/>
            <a:ext cx="4292020" cy="2311817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19" name="图像" descr="图像">
            <a:extLst>
              <a:ext uri="{FF2B5EF4-FFF2-40B4-BE49-F238E27FC236}">
                <a16:creationId xmlns:a16="http://schemas.microsoft.com/office/drawing/2014/main" id="{5A32050F-07C6-BA4C-BD85-39EFF62359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9142" y="3152002"/>
            <a:ext cx="4301494" cy="2311817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0" name="图像" descr="图像">
            <a:extLst>
              <a:ext uri="{FF2B5EF4-FFF2-40B4-BE49-F238E27FC236}">
                <a16:creationId xmlns:a16="http://schemas.microsoft.com/office/drawing/2014/main" id="{C1FC1553-2B8F-0944-816B-BEF7FB346B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8424" y="3649980"/>
            <a:ext cx="4301495" cy="2311817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1" name="图像" descr="图像">
            <a:extLst>
              <a:ext uri="{FF2B5EF4-FFF2-40B4-BE49-F238E27FC236}">
                <a16:creationId xmlns:a16="http://schemas.microsoft.com/office/drawing/2014/main" id="{A32C9899-EC6E-064C-AD6B-A1CAF46B48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8659" y="2806831"/>
            <a:ext cx="4292020" cy="2311817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2" name="图像" descr="图像">
            <a:extLst>
              <a:ext uri="{FF2B5EF4-FFF2-40B4-BE49-F238E27FC236}">
                <a16:creationId xmlns:a16="http://schemas.microsoft.com/office/drawing/2014/main" id="{3B048EA9-1E2B-D54F-B447-1713DD4BF4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37726" y="2357525"/>
            <a:ext cx="2317700" cy="2364429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3" name="图像" descr="图像">
            <a:extLst>
              <a:ext uri="{FF2B5EF4-FFF2-40B4-BE49-F238E27FC236}">
                <a16:creationId xmlns:a16="http://schemas.microsoft.com/office/drawing/2014/main" id="{8FF51DF5-501A-7442-93D7-73C5E1B52B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65431" y="3120847"/>
            <a:ext cx="2398630" cy="2624763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24" name="图像" descr="图像">
            <a:extLst>
              <a:ext uri="{FF2B5EF4-FFF2-40B4-BE49-F238E27FC236}">
                <a16:creationId xmlns:a16="http://schemas.microsoft.com/office/drawing/2014/main" id="{FBE27462-CF6A-8A48-AB9C-4B8E92F384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2509" y="2707956"/>
            <a:ext cx="1950637" cy="2060755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mph" presetSubtype="0" autoRev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8FFEA-C8D1-834B-82CA-BD89FA2D9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38" y="1184189"/>
            <a:ext cx="10422923" cy="4005650"/>
          </a:xfrm>
        </p:spPr>
        <p:txBody>
          <a:bodyPr anchor="ctr"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US" sz="3200" dirty="0" err="1">
                <a:latin typeface="KaiTi" panose="02010609060101010101" pitchFamily="49" charset="-122"/>
                <a:ea typeface="KaiTi" panose="02010609060101010101" pitchFamily="49" charset="-122"/>
              </a:rPr>
              <a:t>目前没有一个公认的对于人工智能的定义</a:t>
            </a:r>
            <a:endParaRPr lang="en-US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There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is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no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definition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accepted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by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all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researchers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or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engineers</a:t>
            </a:r>
            <a:r>
              <a:rPr lang="zh-CN" altLang="en-US" dirty="0"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CN" dirty="0"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908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137C30-5CDE-764A-A2E2-D0EC5D47AF4C}"/>
              </a:ext>
            </a:extLst>
          </p:cNvPr>
          <p:cNvSpPr txBox="1"/>
          <p:nvPr/>
        </p:nvSpPr>
        <p:spPr>
          <a:xfrm>
            <a:off x="6420465" y="430360"/>
            <a:ext cx="5122606" cy="52381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3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Comp</a:t>
            </a:r>
            <a:r>
              <a:rPr lang="en-US" altLang="zh-CN" sz="32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lexity:</a:t>
            </a: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Hard to define </a:t>
            </a: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Hard to solve</a:t>
            </a:r>
          </a:p>
          <a:p>
            <a:pPr>
              <a:lnSpc>
                <a:spcPct val="200000"/>
              </a:lnSpc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	</a:t>
            </a:r>
            <a:r>
              <a:rPr lang="en-US" altLang="zh-CN" sz="2000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Microsoft YaHei Light" panose="020B0502040204020203" pitchFamily="34" charset="-122"/>
                <a:cs typeface="Times New Roman" panose="02020603050405020304" pitchFamily="18" charset="0"/>
              </a:rPr>
              <a:t>Hard to constrain</a:t>
            </a:r>
            <a:endParaRPr lang="en-US" sz="2000" cap="small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ea typeface="Microsoft YaHei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Image result for 巴黎圣母院 卡西莫多">
            <a:extLst>
              <a:ext uri="{FF2B5EF4-FFF2-40B4-BE49-F238E27FC236}">
                <a16:creationId xmlns:a16="http://schemas.microsoft.com/office/drawing/2014/main" id="{849AE350-799B-AC4A-B731-28EF50279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1331" y="645106"/>
            <a:ext cx="3555348" cy="524774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5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B231F-4DE5-1B48-A6E4-8E2BFF6D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26" y="4619206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114E1702-01B7-43D8-904D-D6A249D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64" y="958729"/>
            <a:ext cx="2635086" cy="3155793"/>
          </a:xfrm>
          <a:prstGeom prst="rect">
            <a:avLst/>
          </a:prstGeom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08332799-36FF-4722-A366-392CA6D9E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644" y="958729"/>
            <a:ext cx="2752457" cy="3154680"/>
          </a:xfrm>
          <a:prstGeom prst="rect">
            <a:avLst/>
          </a:prstGeom>
        </p:spPr>
      </p:pic>
      <p:pic>
        <p:nvPicPr>
          <p:cNvPr id="9" name="图像" descr="图像">
            <a:extLst>
              <a:ext uri="{FF2B5EF4-FFF2-40B4-BE49-F238E27FC236}">
                <a16:creationId xmlns:a16="http://schemas.microsoft.com/office/drawing/2014/main" id="{E9380A65-8206-4FCE-80C2-8766AB7B8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95" y="958729"/>
            <a:ext cx="3277589" cy="315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99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5F0F39-CE44-4E7E-9C48-029B73288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231F-4DE5-1B48-A6E4-8E2BFF6D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26" y="4619206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Image result for 冯诺依曼">
            <a:extLst>
              <a:ext uri="{FF2B5EF4-FFF2-40B4-BE49-F238E27FC236}">
                <a16:creationId xmlns:a16="http://schemas.microsoft.com/office/drawing/2014/main" id="{63E45BA6-5480-D049-B2BB-A36707B1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244" y="849345"/>
            <a:ext cx="2525010" cy="32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von neumann architecture">
            <a:extLst>
              <a:ext uri="{FF2B5EF4-FFF2-40B4-BE49-F238E27FC236}">
                <a16:creationId xmlns:a16="http://schemas.microsoft.com/office/drawing/2014/main" id="{C4065B34-C219-1A4F-865C-787011BC2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410" y="857910"/>
            <a:ext cx="3628654" cy="328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ENIAC">
            <a:extLst>
              <a:ext uri="{FF2B5EF4-FFF2-40B4-BE49-F238E27FC236}">
                <a16:creationId xmlns:a16="http://schemas.microsoft.com/office/drawing/2014/main" id="{AB454FF8-055A-AC40-94A8-C02EED1E2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220" y="849344"/>
            <a:ext cx="3628654" cy="32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229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5F0F39-CE44-4E7E-9C48-029B73288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B231F-4DE5-1B48-A6E4-8E2BFF6DE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339" y="5523854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KaiTi" panose="02010609060101010101" pitchFamily="49" charset="-122"/>
                <a:ea typeface="KaiTi" panose="02010609060101010101" pitchFamily="49" charset="-122"/>
              </a:rPr>
              <a:t>从时间维度来讲</a:t>
            </a:r>
            <a:b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timeline</a:t>
            </a:r>
            <a:r>
              <a:rPr lang="zh-CN" altLang="en-US" sz="22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0AFDAC43-9716-5A46-B7C8-AAF02A55D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313" y="494080"/>
            <a:ext cx="3416301" cy="3733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pic>
        <p:nvPicPr>
          <p:cNvPr id="8" name="图像" descr="图像">
            <a:extLst>
              <a:ext uri="{FF2B5EF4-FFF2-40B4-BE49-F238E27FC236}">
                <a16:creationId xmlns:a16="http://schemas.microsoft.com/office/drawing/2014/main" id="{540EA72B-2CF4-0440-BAE0-C5F99C1B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393" y="494080"/>
            <a:ext cx="4737101" cy="37465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45409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06EEC4-A243-AC47-B8E5-F7211FA37F8B}"/>
              </a:ext>
            </a:extLst>
          </p:cNvPr>
          <p:cNvSpPr/>
          <p:nvPr/>
        </p:nvSpPr>
        <p:spPr>
          <a:xfrm>
            <a:off x="2074424" y="4411495"/>
            <a:ext cx="9194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Intelligence: Every aspect of learning or any other feature of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so precisely described that a machine can be made to </a:t>
            </a:r>
            <a:r>
              <a:rPr 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</a:t>
            </a:r>
            <a:r>
              <a:rPr lang="en-US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it. (1956)</a:t>
            </a:r>
            <a:endParaRPr lang="en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8075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</TotalTime>
  <Words>1143</Words>
  <Application>Microsoft Office PowerPoint</Application>
  <PresentationFormat>宽屏</PresentationFormat>
  <Paragraphs>186</Paragraphs>
  <Slides>34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KaiTi</vt:lpstr>
      <vt:lpstr>Microsoft YaHei Light</vt:lpstr>
      <vt:lpstr>Arial</vt:lpstr>
      <vt:lpstr>Century Gothic</vt:lpstr>
      <vt:lpstr>Times New Roman</vt:lpstr>
      <vt:lpstr>Mesh</vt:lpstr>
      <vt:lpstr>人工智能核心能力培养  Lecture 01  The Kernel Ability For Artificial Intelligence </vt:lpstr>
      <vt:lpstr>我是谁？(who am I)</vt:lpstr>
      <vt:lpstr>相信是成功的必要条件 Trust is necessary for success</vt:lpstr>
      <vt:lpstr>人工智能是什么 what is artificial intelligence</vt:lpstr>
      <vt:lpstr>PowerPoint 演示文稿</vt:lpstr>
      <vt:lpstr>PowerPoint 演示文稿</vt:lpstr>
      <vt:lpstr>从时间维度来讲 by timeline </vt:lpstr>
      <vt:lpstr>从时间维度来讲 by timeline </vt:lpstr>
      <vt:lpstr>从时间维度来讲 by timeline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从方法论上来讲 From methodology </vt:lpstr>
      <vt:lpstr>从方法论上来讲 From methodology </vt:lpstr>
      <vt:lpstr>从问题范式上来讲 From paradigm </vt:lpstr>
      <vt:lpstr>PowerPoint 演示文稿</vt:lpstr>
      <vt:lpstr>PowerPoint 演示文稿</vt:lpstr>
      <vt:lpstr>PowerPoint 演示文稿</vt:lpstr>
      <vt:lpstr>Sample questionis</vt:lpstr>
      <vt:lpstr>从研究对象来讲 what they focus</vt:lpstr>
      <vt:lpstr>从研究对象来讲 what they focus</vt:lpstr>
      <vt:lpstr>人工智能和其他学科的关系是什么？</vt:lpstr>
      <vt:lpstr>为什么我们要学习人工智能呢？ </vt:lpstr>
      <vt:lpstr>怎么学好人工智能？</vt:lpstr>
      <vt:lpstr>当你遇到以下问题的时候，你该怎么办？</vt:lpstr>
      <vt:lpstr>为什么人工智能岗位的薪资往往较高？</vt:lpstr>
      <vt:lpstr>这门课程的收获是什么？</vt:lpstr>
      <vt:lpstr>如何帮助自己更好的求职？</vt:lpstr>
      <vt:lpstr>Homework</vt:lpstr>
      <vt:lpstr>NEXT-Lecture-02 机器学习初探 First-step of machine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人工智能核心能力培养 — Lecture 01  The Kernel Ability For Artificial Intelligence </dc:title>
  <dc:creator>gao minquan</dc:creator>
  <cp:lastModifiedBy>zhangyu</cp:lastModifiedBy>
  <cp:revision>86</cp:revision>
  <dcterms:created xsi:type="dcterms:W3CDTF">2021-02-16T06:04:38Z</dcterms:created>
  <dcterms:modified xsi:type="dcterms:W3CDTF">2021-02-19T02:36:34Z</dcterms:modified>
</cp:coreProperties>
</file>